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94" r:id="rId3"/>
    <p:sldId id="295" r:id="rId4"/>
    <p:sldId id="261" r:id="rId5"/>
    <p:sldId id="296" r:id="rId6"/>
    <p:sldId id="297" r:id="rId7"/>
    <p:sldId id="283" r:id="rId8"/>
    <p:sldId id="268" r:id="rId9"/>
    <p:sldId id="298" r:id="rId10"/>
    <p:sldId id="299" r:id="rId11"/>
    <p:sldId id="306" r:id="rId12"/>
    <p:sldId id="315" r:id="rId13"/>
    <p:sldId id="316" r:id="rId14"/>
    <p:sldId id="304" r:id="rId15"/>
    <p:sldId id="308" r:id="rId16"/>
    <p:sldId id="309" r:id="rId17"/>
    <p:sldId id="310" r:id="rId18"/>
    <p:sldId id="311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9747C-C0E1-4E88-8EC5-00958757E445}" type="datetimeFigureOut">
              <a:rPr lang="hu-HU" smtClean="0"/>
              <a:pPr/>
              <a:t>2013.02.07.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FCCEB-5FB1-4AC7-972A-2EBF91EA631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FCCEB-5FB1-4AC7-972A-2EBF91EA6310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2013.02.07.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2013.02.07.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57158" y="2071678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MEGÚJULÓ ENERGIÁK</a:t>
            </a:r>
            <a:br>
              <a:rPr lang="hu-HU" dirty="0" smtClean="0"/>
            </a:br>
            <a:r>
              <a:rPr lang="hu-HU" dirty="0" smtClean="0"/>
              <a:t>MEGÚJULÓ KAPCSOLATOK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4786322"/>
            <a:ext cx="7854696" cy="1357322"/>
          </a:xfrm>
        </p:spPr>
        <p:txBody>
          <a:bodyPr>
            <a:normAutofit/>
          </a:bodyPr>
          <a:lstStyle/>
          <a:p>
            <a:pPr algn="ctr"/>
            <a:r>
              <a:rPr lang="hu-HU" sz="2000" dirty="0" smtClean="0">
                <a:latin typeface="Broadway" pitchFamily="82" charset="0"/>
              </a:rPr>
              <a:t>Gyöngyös     </a:t>
            </a:r>
            <a:r>
              <a:rPr lang="hu-HU" sz="2000" dirty="0" smtClean="0">
                <a:solidFill>
                  <a:schemeClr val="bg1"/>
                </a:solidFill>
                <a:latin typeface="Broadway" pitchFamily="82" charset="0"/>
              </a:rPr>
              <a:t>KISKUNMAJSA 2013. FEBRUÁR 8.</a:t>
            </a:r>
            <a:r>
              <a:rPr lang="hu-HU" sz="2000" b="1" dirty="0" smtClean="0">
                <a:latin typeface="Broadway" pitchFamily="82" charset="0"/>
              </a:rPr>
              <a:t>13</a:t>
            </a:r>
            <a:r>
              <a:rPr lang="hu-HU" sz="2000" dirty="0" smtClean="0">
                <a:latin typeface="Broadway" pitchFamily="82" charset="0"/>
              </a:rPr>
              <a:t>. január</a:t>
            </a:r>
            <a:endParaRPr lang="hu-HU" sz="2000" dirty="0">
              <a:latin typeface="Broadway" pitchFamily="82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KIK A PROGRAM RÉSZTVEVŐI 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3200" dirty="0" smtClean="0"/>
              <a:t>Kiskunmajsáról a MAJSA ALAPÍTVÁNY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3200" dirty="0" err="1" smtClean="0"/>
              <a:t>Bad</a:t>
            </a:r>
            <a:r>
              <a:rPr lang="hu-HU" sz="3200" dirty="0" smtClean="0"/>
              <a:t>  Schönborn ( Németország )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3200" dirty="0" err="1" smtClean="0"/>
              <a:t>Lommatzsch</a:t>
            </a:r>
            <a:r>
              <a:rPr lang="hu-HU" sz="3200" dirty="0" smtClean="0"/>
              <a:t> ( Németország )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3200" dirty="0" err="1" smtClean="0"/>
              <a:t>Lublieniecz</a:t>
            </a:r>
            <a:r>
              <a:rPr lang="hu-HU" sz="3200" dirty="0" smtClean="0"/>
              <a:t> ( Lengyelország )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3200" dirty="0" err="1" smtClean="0"/>
              <a:t>Ukmerge</a:t>
            </a:r>
            <a:r>
              <a:rPr lang="hu-HU" sz="3200" dirty="0" smtClean="0"/>
              <a:t> ( Litvánia )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3200" dirty="0" smtClean="0"/>
              <a:t>Gyergyószentmiklós ( Románia )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3200" dirty="0" smtClean="0"/>
              <a:t>Topolya ( Szerbia 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hu-HU" sz="6600" dirty="0" smtClean="0"/>
              <a:t>A program tervezett</a:t>
            </a:r>
          </a:p>
          <a:p>
            <a:pPr algn="ctr">
              <a:buNone/>
            </a:pPr>
            <a:r>
              <a:rPr lang="hu-HU" sz="6600" dirty="0" smtClean="0"/>
              <a:t>Időpontjai :</a:t>
            </a:r>
            <a:endParaRPr lang="hu-HU" sz="66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endParaRPr lang="hu-HU" sz="2800" dirty="0" smtClean="0"/>
          </a:p>
          <a:p>
            <a:endParaRPr lang="hu-HU" sz="2800" dirty="0" smtClean="0"/>
          </a:p>
          <a:p>
            <a:r>
              <a:rPr lang="hu-HU" sz="2800" dirty="0" smtClean="0"/>
              <a:t>2013. február 8-10. </a:t>
            </a:r>
            <a:r>
              <a:rPr lang="hu-HU" sz="2800" b="1" dirty="0" smtClean="0"/>
              <a:t>Kiskunmajsa</a:t>
            </a:r>
          </a:p>
          <a:p>
            <a:r>
              <a:rPr lang="hu-HU" sz="2800" dirty="0" smtClean="0"/>
              <a:t>2013. április 26 – 28</a:t>
            </a:r>
            <a:r>
              <a:rPr lang="hu-HU" sz="2800" b="1" dirty="0" smtClean="0"/>
              <a:t>. Gyergyószentmiklós</a:t>
            </a:r>
          </a:p>
          <a:p>
            <a:r>
              <a:rPr lang="hu-HU" sz="2800" dirty="0" smtClean="0"/>
              <a:t>2013. szeptember 27 – 29. </a:t>
            </a:r>
            <a:r>
              <a:rPr lang="hu-HU" sz="2800" b="1" dirty="0" err="1" smtClean="0"/>
              <a:t>Ukmerge</a:t>
            </a:r>
            <a:endParaRPr lang="hu-HU" sz="2800" b="1" dirty="0" smtClean="0"/>
          </a:p>
          <a:p>
            <a:r>
              <a:rPr lang="hu-HU" sz="2800" dirty="0" smtClean="0"/>
              <a:t>2013. november 29 – december  1. </a:t>
            </a:r>
            <a:r>
              <a:rPr lang="hu-HU" sz="2800" b="1" dirty="0" err="1" smtClean="0"/>
              <a:t>Bad</a:t>
            </a:r>
            <a:r>
              <a:rPr lang="hu-HU" sz="2800" b="1" dirty="0" smtClean="0"/>
              <a:t> Schönborn</a:t>
            </a:r>
          </a:p>
          <a:p>
            <a:r>
              <a:rPr lang="hu-HU" sz="2800" dirty="0" smtClean="0"/>
              <a:t>2014. február 28 – március 2. </a:t>
            </a:r>
            <a:r>
              <a:rPr lang="hu-HU" sz="2800" b="1" dirty="0" err="1" smtClean="0"/>
              <a:t>Lubliniecz</a:t>
            </a:r>
            <a:endParaRPr lang="hu-HU" sz="2800" b="1" dirty="0" smtClean="0"/>
          </a:p>
          <a:p>
            <a:r>
              <a:rPr lang="hu-HU" sz="2800" dirty="0" smtClean="0"/>
              <a:t>2014. május 23 – 25. </a:t>
            </a:r>
            <a:r>
              <a:rPr lang="hu-HU" sz="2800" b="1" dirty="0" err="1" smtClean="0"/>
              <a:t>Lommatzsch</a:t>
            </a:r>
            <a:endParaRPr lang="hu-HU" sz="2800" b="1" dirty="0" smtClean="0"/>
          </a:p>
          <a:p>
            <a:r>
              <a:rPr lang="hu-HU" sz="2800" dirty="0" smtClean="0"/>
              <a:t>2014. szeptember 25 – 29</a:t>
            </a:r>
            <a:r>
              <a:rPr lang="hu-HU" sz="2800" b="1" dirty="0" smtClean="0"/>
              <a:t>. Kiskunmajsa</a:t>
            </a:r>
            <a:endParaRPr lang="hu-HU" sz="2800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tervezett programok részletezése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A nyitó rendezvényen a delegációk és a jelenlévők számára ismertetjük a teljes programot.</a:t>
            </a:r>
          </a:p>
          <a:p>
            <a:pPr algn="just"/>
            <a:r>
              <a:rPr lang="hu-HU" dirty="0" smtClean="0"/>
              <a:t>Kisebb kiállítás keretében bemutatkozik néhány vállalkozás az energetika szakterületéről.</a:t>
            </a:r>
          </a:p>
          <a:p>
            <a:pPr algn="just"/>
            <a:r>
              <a:rPr lang="hu-HU" dirty="0" smtClean="0"/>
              <a:t>A második napon megismerkedünk olyan sikeres fejlesztésekkel, amelyek Kiskunmajsa térségében valósultak meg.</a:t>
            </a:r>
          </a:p>
          <a:p>
            <a:pPr algn="just"/>
            <a:r>
              <a:rPr lang="hu-HU" dirty="0" smtClean="0"/>
              <a:t>Megbeszéljük a következő találkozó részleteit.</a:t>
            </a:r>
            <a:endParaRPr lang="hu-H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kiskunmajsai látogatások helyszínei 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b="1" dirty="0" smtClean="0"/>
              <a:t>Termálvíz fűtésű növénytermelő fóliasátor megtekintése ( geotermikus energia hasznosítása )</a:t>
            </a:r>
          </a:p>
          <a:p>
            <a:r>
              <a:rPr lang="hu-HU" sz="2400" b="1" dirty="0" smtClean="0"/>
              <a:t>Egészségügyi rendelő hőszivattyús fűtési – hűtési rendszerének megtekintése. ( </a:t>
            </a:r>
            <a:r>
              <a:rPr lang="hu-HU" sz="2400" b="1" dirty="0" err="1" smtClean="0"/>
              <a:t>talajhő</a:t>
            </a:r>
            <a:r>
              <a:rPr lang="hu-HU" sz="2400" b="1" dirty="0" smtClean="0"/>
              <a:t> hasznosítás )</a:t>
            </a:r>
          </a:p>
          <a:p>
            <a:r>
              <a:rPr lang="hu-HU" sz="2400" b="1" dirty="0" smtClean="0"/>
              <a:t>Nap és szél energiával működő sziget üzemű házi kiserőmű megtekintése. ( nap és szél energia )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Partnereink tervezett programjai 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u-HU" sz="2800" dirty="0" smtClean="0"/>
              <a:t>Minden helyszínen ugyan azt a menetrendet szeretnénk tartani :</a:t>
            </a:r>
          </a:p>
          <a:p>
            <a:pPr algn="just"/>
            <a:r>
              <a:rPr lang="hu-HU" sz="2800" dirty="0" smtClean="0"/>
              <a:t>Érkezés, a szálláshelyek elfoglalása.</a:t>
            </a:r>
          </a:p>
          <a:p>
            <a:pPr algn="just"/>
            <a:r>
              <a:rPr lang="hu-HU" sz="2800" dirty="0" smtClean="0"/>
              <a:t>Szakmai konferencia. A vendéglátók tájékoztatják a jelenlévőket országuk energiapolitikájáról, a városukban megvalósult ez irányú fejlesztésekről, tervekről.</a:t>
            </a:r>
          </a:p>
          <a:p>
            <a:pPr algn="just"/>
            <a:r>
              <a:rPr lang="hu-HU" sz="2800" dirty="0" smtClean="0"/>
              <a:t>Szakmai kiállítás a rendezvény alatt.</a:t>
            </a:r>
          </a:p>
          <a:p>
            <a:pPr algn="just"/>
            <a:r>
              <a:rPr lang="hu-HU" sz="2800" dirty="0" smtClean="0"/>
              <a:t>Látogatás a térségben megvalósult beruházásokhoz.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záró rendezvény tervezett programja 2014 szeptemberben: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Érkezés Kiskunmajsára, a szállások elfoglalása.</a:t>
            </a:r>
          </a:p>
          <a:p>
            <a:r>
              <a:rPr lang="hu-HU" dirty="0" smtClean="0"/>
              <a:t>Üzemlátogatások ( Pakson az atomerőműben, Magyarország legnagyobb biogáz üzemének megtekintése Pálhalmán, Az első magyar szélkerék megtekintése.</a:t>
            </a:r>
          </a:p>
          <a:p>
            <a:r>
              <a:rPr lang="hu-HU" dirty="0" smtClean="0"/>
              <a:t>Látogatás Topolyára, az ottani projektek megtekintése.</a:t>
            </a:r>
          </a:p>
          <a:p>
            <a:r>
              <a:rPr lang="hu-HU" dirty="0" smtClean="0"/>
              <a:t>Záró konferencia. A program értékelése. A program bezárása.</a:t>
            </a:r>
          </a:p>
          <a:p>
            <a:r>
              <a:rPr lang="hu-HU" dirty="0" smtClean="0"/>
              <a:t>Hazautazás.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Köszönetnyilvánítás :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hu-HU" dirty="0" smtClean="0"/>
              <a:t>	</a:t>
            </a:r>
            <a:r>
              <a:rPr lang="hu-HU" sz="3600" dirty="0" smtClean="0">
                <a:solidFill>
                  <a:srgbClr val="FF0000"/>
                </a:solidFill>
              </a:rPr>
              <a:t>Ez úton mondunk köszönetet mindazoknak, akik a program előkészítésében és eddigi megvalósításában részt vettek, és segítségünkre voltak.</a:t>
            </a:r>
          </a:p>
          <a:p>
            <a:pPr algn="ctr">
              <a:buNone/>
            </a:pPr>
            <a:r>
              <a:rPr lang="hu-HU" sz="3600" dirty="0" smtClean="0">
                <a:solidFill>
                  <a:srgbClr val="FF0000"/>
                </a:solidFill>
              </a:rPr>
              <a:t>Előre köszönjük azt a segítséget is, amelyet programunk sikeres lebonyolítása érdekében nyújtunk egymásnak.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428596" y="714356"/>
            <a:ext cx="8229600" cy="55007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hu-HU" sz="6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Köszönöm megtisztelő figyelmüket !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Terbe Zoltán Majsa Alapítvány kuratóriumának elnökhelyettese.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6120 Kiskunmajsa, Kálvária u. 12/A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Tel/fax : +36 77 481 854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Mobil.: +36 30 9828 841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E-mail : majsalapitvany@gmail.com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hu-H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Uniós direktíva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u-HU" dirty="0" smtClean="0"/>
              <a:t>    Az unió átlagára érvényes az úgynevezett 3 x 20-as direktíva, mely szerint 2020-ra :</a:t>
            </a:r>
          </a:p>
          <a:p>
            <a:pPr algn="just">
              <a:buNone/>
            </a:pPr>
            <a:endParaRPr lang="hu-HU" dirty="0" smtClean="0"/>
          </a:p>
          <a:p>
            <a:pPr algn="just">
              <a:buNone/>
            </a:pPr>
            <a:endParaRPr lang="hu-HU" dirty="0" smtClean="0"/>
          </a:p>
          <a:p>
            <a:pPr algn="just"/>
            <a:r>
              <a:rPr lang="hu-HU" dirty="0" smtClean="0"/>
              <a:t>20 </a:t>
            </a:r>
            <a:r>
              <a:rPr lang="hu-HU" dirty="0" err="1" smtClean="0"/>
              <a:t>%-al</a:t>
            </a:r>
            <a:r>
              <a:rPr lang="hu-HU" dirty="0" smtClean="0"/>
              <a:t> csökkentjük a CO2 kibocsájtást.</a:t>
            </a:r>
          </a:p>
          <a:p>
            <a:pPr algn="just"/>
            <a:r>
              <a:rPr lang="hu-HU" dirty="0" smtClean="0"/>
              <a:t>20 </a:t>
            </a:r>
            <a:r>
              <a:rPr lang="hu-HU" dirty="0" err="1" smtClean="0"/>
              <a:t>%-al</a:t>
            </a:r>
            <a:r>
              <a:rPr lang="hu-HU" dirty="0" smtClean="0"/>
              <a:t> csökkentjük az energiafelhasználást.</a:t>
            </a:r>
          </a:p>
          <a:p>
            <a:pPr algn="just"/>
            <a:r>
              <a:rPr lang="hu-HU" dirty="0" smtClean="0"/>
              <a:t>20 %-ra növeljük a megújuló energiaforrások részarányát a primer energiaforrások területén.</a:t>
            </a:r>
          </a:p>
          <a:p>
            <a:pPr algn="just"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sz="4400" b="1" dirty="0" smtClean="0"/>
              <a:t>AZ ORSZÁGONKÉNTI</a:t>
            </a:r>
          </a:p>
          <a:p>
            <a:pPr algn="ctr">
              <a:buNone/>
            </a:pPr>
            <a:r>
              <a:rPr lang="hu-HU" sz="4400" b="1" dirty="0" smtClean="0"/>
              <a:t>VÁLLALÁSOK</a:t>
            </a:r>
            <a:endParaRPr lang="hu-HU" sz="4400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F:\EU Energia tervei 2020-ban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59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Mi a helyzet Magyarországon 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módosított vállalás 2020-ra 14,65 % megújuló részarány</a:t>
            </a:r>
          </a:p>
          <a:p>
            <a:r>
              <a:rPr lang="hu-HU" dirty="0" smtClean="0"/>
              <a:t>Ehhez a pénzügyi támogatási hátteret kell biztosítani. </a:t>
            </a:r>
          </a:p>
          <a:p>
            <a:r>
              <a:rPr lang="hu-HU" dirty="0" smtClean="0"/>
              <a:t>Beruházási támogatások ( uniós)</a:t>
            </a:r>
          </a:p>
          <a:p>
            <a:r>
              <a:rPr lang="hu-HU" dirty="0" smtClean="0"/>
              <a:t>Átvételi támogatások ( METÁR )</a:t>
            </a:r>
          </a:p>
          <a:p>
            <a:r>
              <a:rPr lang="hu-HU" dirty="0" smtClean="0"/>
              <a:t>Mezőgazdasági támogatások</a:t>
            </a:r>
          </a:p>
          <a:p>
            <a:r>
              <a:rPr lang="hu-HU" dirty="0" smtClean="0"/>
              <a:t>Adó kedvezmények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jelenleg ismert tervek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sz="5400" dirty="0" smtClean="0"/>
              <a:t>Az NCST adatai</a:t>
            </a:r>
          </a:p>
          <a:p>
            <a:pPr algn="ctr">
              <a:buNone/>
            </a:pPr>
            <a:endParaRPr lang="hu-H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 descr="tábláz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5785" cy="6858000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 descr="névtelen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1838" t="20519" r="13582" b="16345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Programunk céljai 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Meg szeretnénk ismerni partnereink országainak elképzeléseivel.</a:t>
            </a:r>
          </a:p>
          <a:p>
            <a:r>
              <a:rPr lang="hu-HU" sz="2000" dirty="0" smtClean="0"/>
              <a:t>Meg szeretnénk tudni, hogy milyen jogi és pénzügyi környezetben tudnak a feladatokkal megbirkózni.</a:t>
            </a:r>
          </a:p>
          <a:p>
            <a:r>
              <a:rPr lang="hu-HU" sz="2000" dirty="0" smtClean="0"/>
              <a:t>Meg szeretnénk ismerni milyen eredményeket értek el a partner települések a megújuló energiák hasznosítása területén.</a:t>
            </a:r>
          </a:p>
          <a:p>
            <a:r>
              <a:rPr lang="hu-HU" sz="2000" dirty="0" smtClean="0"/>
              <a:t>Milyen tapasztalatokra tettek szert.</a:t>
            </a:r>
          </a:p>
          <a:p>
            <a:r>
              <a:rPr lang="hu-HU" sz="2000" dirty="0" smtClean="0"/>
              <a:t>Meg szeretnénk ismerni azokat a vállalkozásokat, amelyek ezen a területen tevékenykednek.</a:t>
            </a:r>
          </a:p>
          <a:p>
            <a:r>
              <a:rPr lang="hu-HU" sz="2000" dirty="0" smtClean="0"/>
              <a:t>Meg szeretnénk teremteni az ilyen jellegű gazdasági kapcsolatok alapjait.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503</Words>
  <Application>Microsoft Office PowerPoint</Application>
  <PresentationFormat>Diavetítés a képernyőre (4:3 oldalarány)</PresentationFormat>
  <Paragraphs>81</Paragraphs>
  <Slides>18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Áramlás</vt:lpstr>
      <vt:lpstr>MEGÚJULÓ ENERGIÁK MEGÚJULÓ KAPCSOLATOK</vt:lpstr>
      <vt:lpstr>Uniós direktíva</vt:lpstr>
      <vt:lpstr>3. dia</vt:lpstr>
      <vt:lpstr>4. dia</vt:lpstr>
      <vt:lpstr>Mi a helyzet Magyarországon ?</vt:lpstr>
      <vt:lpstr>A jelenleg ismert tervek</vt:lpstr>
      <vt:lpstr>7. dia</vt:lpstr>
      <vt:lpstr>8. dia</vt:lpstr>
      <vt:lpstr>Programunk céljai :</vt:lpstr>
      <vt:lpstr>KIK A PROGRAM RÉSZTVEVŐI ?</vt:lpstr>
      <vt:lpstr>11. dia</vt:lpstr>
      <vt:lpstr>12. dia</vt:lpstr>
      <vt:lpstr>A tervezett programok részletezése</vt:lpstr>
      <vt:lpstr>A kiskunmajsai látogatások helyszínei :</vt:lpstr>
      <vt:lpstr>Partnereink tervezett programjai :</vt:lpstr>
      <vt:lpstr>A záró rendezvény tervezett programja 2014 szeptemberben:</vt:lpstr>
      <vt:lpstr>Köszönetnyilvánítás :</vt:lpstr>
      <vt:lpstr>18.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brics országok helye a világ energetikájában, magyarországi lehetőségek</dc:title>
  <dc:creator>Majsa Alapítvány</dc:creator>
  <cp:lastModifiedBy>Terbe Zoltán</cp:lastModifiedBy>
  <cp:revision>173</cp:revision>
  <dcterms:created xsi:type="dcterms:W3CDTF">2012-03-04T17:28:19Z</dcterms:created>
  <dcterms:modified xsi:type="dcterms:W3CDTF">2013-02-07T11:16:55Z</dcterms:modified>
</cp:coreProperties>
</file>