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8"/>
  </p:handoutMasterIdLst>
  <p:sldIdLst>
    <p:sldId id="256" r:id="rId2"/>
    <p:sldId id="257" r:id="rId3"/>
    <p:sldId id="297" r:id="rId4"/>
    <p:sldId id="263" r:id="rId5"/>
    <p:sldId id="258" r:id="rId6"/>
    <p:sldId id="298" r:id="rId7"/>
    <p:sldId id="264" r:id="rId8"/>
    <p:sldId id="266" r:id="rId9"/>
    <p:sldId id="265" r:id="rId10"/>
    <p:sldId id="289" r:id="rId11"/>
    <p:sldId id="270" r:id="rId12"/>
    <p:sldId id="294" r:id="rId13"/>
    <p:sldId id="268" r:id="rId14"/>
    <p:sldId id="269" r:id="rId15"/>
    <p:sldId id="271" r:id="rId16"/>
    <p:sldId id="291" r:id="rId17"/>
    <p:sldId id="260" r:id="rId18"/>
    <p:sldId id="261" r:id="rId19"/>
    <p:sldId id="262" r:id="rId20"/>
    <p:sldId id="287" r:id="rId21"/>
    <p:sldId id="295" r:id="rId22"/>
    <p:sldId id="273" r:id="rId23"/>
    <p:sldId id="274" r:id="rId24"/>
    <p:sldId id="275" r:id="rId25"/>
    <p:sldId id="276" r:id="rId26"/>
    <p:sldId id="286" r:id="rId2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mo\Documents\Biomassz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hu-HU"/>
              <a:t>Újrahasznosítható energiaforrások (%)</a:t>
            </a:r>
          </a:p>
        </c:rich>
      </c:tx>
      <c:layout>
        <c:manualLayout>
          <c:xMode val="edge"/>
          <c:yMode val="edge"/>
          <c:x val="0.19387774421809648"/>
          <c:y val="3.906257450594807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6734710553562029"/>
          <c:y val="0.25390673428866267"/>
          <c:w val="0.64898023854057663"/>
          <c:h val="0.47656340897256672"/>
        </c:manualLayout>
      </c:layout>
      <c:barChart>
        <c:barDir val="col"/>
        <c:grouping val="clustered"/>
        <c:ser>
          <c:idx val="4"/>
          <c:order val="2"/>
          <c:tx>
            <c:strRef>
              <c:f>Munka1!$D$1</c:f>
              <c:strCache>
                <c:ptCount val="1"/>
              </c:strCache>
            </c:strRef>
          </c:tx>
          <c:cat>
            <c:strRef>
              <c:f>Munka1!$A$2:$A$5</c:f>
              <c:strCache>
                <c:ptCount val="4"/>
                <c:pt idx="0">
                  <c:v>az Európai Uniós stratégiák szerint 2013-, 2020-, 2030-ban</c:v>
                </c:pt>
                <c:pt idx="1">
                  <c:v>Év</c:v>
                </c:pt>
                <c:pt idx="3">
                  <c:v>2005</c:v>
                </c:pt>
              </c:strCache>
            </c:strRef>
          </c:cat>
          <c:val>
            <c:numRef>
              <c:f>Munka1!$D$2:$D$5</c:f>
              <c:numCache>
                <c:formatCode>General</c:formatCode>
                <c:ptCount val="4"/>
              </c:numCache>
            </c:numRef>
          </c:val>
        </c:ser>
        <c:ser>
          <c:idx val="0"/>
          <c:order val="0"/>
          <c:tx>
            <c:strRef>
              <c:f>'[Biomassza.xls]Strategia a felhasználásra'!$B$4</c:f>
              <c:strCache>
                <c:ptCount val="1"/>
                <c:pt idx="0">
                  <c:v>Románia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Val val="1"/>
          </c:dLbls>
          <c:cat>
            <c:numRef>
              <c:f>'[Biomassza.xls]Strategia a felhasználásra'!$A$5:$A$6</c:f>
              <c:numCache>
                <c:formatCode>General</c:formatCode>
                <c:ptCount val="2"/>
                <c:pt idx="0">
                  <c:v>2005</c:v>
                </c:pt>
                <c:pt idx="1">
                  <c:v>2020</c:v>
                </c:pt>
              </c:numCache>
            </c:numRef>
          </c:cat>
          <c:val>
            <c:numRef>
              <c:f>'[Biomassza.xls]Strategia a felhasználásra'!$B$5:$B$6</c:f>
              <c:numCache>
                <c:formatCode>General</c:formatCode>
                <c:ptCount val="2"/>
                <c:pt idx="0">
                  <c:v>17.8</c:v>
                </c:pt>
                <c:pt idx="1">
                  <c:v>24</c:v>
                </c:pt>
              </c:numCache>
            </c:numRef>
          </c:val>
        </c:ser>
        <c:ser>
          <c:idx val="1"/>
          <c:order val="1"/>
          <c:tx>
            <c:strRef>
              <c:f>'[Biomassza.xls]Strategia a felhasználásra'!$C$4</c:f>
              <c:strCache>
                <c:ptCount val="1"/>
                <c:pt idx="0">
                  <c:v>EU átlag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Val val="1"/>
          </c:dLbls>
          <c:cat>
            <c:numRef>
              <c:f>'[Biomassza.xls]Strategia a felhasználásra'!$A$5:$A$6</c:f>
              <c:numCache>
                <c:formatCode>General</c:formatCode>
                <c:ptCount val="2"/>
                <c:pt idx="0">
                  <c:v>2005</c:v>
                </c:pt>
                <c:pt idx="1">
                  <c:v>2020</c:v>
                </c:pt>
              </c:numCache>
            </c:numRef>
          </c:cat>
          <c:val>
            <c:numRef>
              <c:f>'[Biomassza.xls]Strategia a felhasználásra'!$C$5:$C$6</c:f>
              <c:numCache>
                <c:formatCode>General</c:formatCode>
                <c:ptCount val="2"/>
                <c:pt idx="0">
                  <c:v>8.5</c:v>
                </c:pt>
                <c:pt idx="1">
                  <c:v>20</c:v>
                </c:pt>
              </c:numCache>
            </c:numRef>
          </c:val>
        </c:ser>
        <c:dLbls>
          <c:showVal val="1"/>
        </c:dLbls>
        <c:axId val="49087232"/>
        <c:axId val="49089152"/>
      </c:barChart>
      <c:catAx>
        <c:axId val="490872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Év</a:t>
                </a:r>
              </a:p>
            </c:rich>
          </c:tx>
          <c:layout>
            <c:manualLayout>
              <c:xMode val="edge"/>
              <c:yMode val="edge"/>
              <c:x val="0.78775588703352972"/>
              <c:y val="0.7578139454153927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49089152"/>
        <c:crosses val="autoZero"/>
        <c:auto val="1"/>
        <c:lblAlgn val="ctr"/>
        <c:lblOffset val="100"/>
        <c:tickLblSkip val="1"/>
        <c:tickMarkSkip val="1"/>
      </c:catAx>
      <c:valAx>
        <c:axId val="4908915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Újrahasznosítható energiaforrás (%)</a:t>
                </a:r>
              </a:p>
            </c:rich>
          </c:tx>
          <c:layout>
            <c:manualLayout>
              <c:xMode val="edge"/>
              <c:yMode val="edge"/>
              <c:x val="3.2653093763047848E-2"/>
              <c:y val="0.2656255066404469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4908723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877634603829154"/>
          <c:y val="0.41015703231245482"/>
          <c:w val="8.0350320793234217E-2"/>
          <c:h val="0.1332367771118520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layout>
        <c:manualLayout>
          <c:xMode val="edge"/>
          <c:yMode val="edge"/>
          <c:x val="0.21009366797900261"/>
          <c:y val="1.875000000000000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9583333333333362E-2"/>
          <c:y val="0.34092199803149625"/>
          <c:w val="0.62477608267716556"/>
          <c:h val="0.65595300196850415"/>
        </c:manualLayout>
      </c:layout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A megújuló energiaforrások becsült potenciálja Romániában
</c:v>
                </c:pt>
              </c:strCache>
            </c:strRef>
          </c:tx>
          <c:cat>
            <c:strRef>
              <c:f>Munka1!$A$2:$A$7</c:f>
              <c:strCache>
                <c:ptCount val="6"/>
                <c:pt idx="0">
                  <c:v>Biomasa 65 %</c:v>
                </c:pt>
                <c:pt idx="1">
                  <c:v>Eolian 17 %</c:v>
                </c:pt>
                <c:pt idx="2">
                  <c:v>Solar term. 12 %</c:v>
                </c:pt>
                <c:pt idx="3">
                  <c:v>Solar fotovol. 1%</c:v>
                </c:pt>
                <c:pt idx="4">
                  <c:v>Microhidro 4 %</c:v>
                </c:pt>
                <c:pt idx="5">
                  <c:v>Geotermal 1 %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65</c:v>
                </c:pt>
                <c:pt idx="1">
                  <c:v>17</c:v>
                </c:pt>
                <c:pt idx="2">
                  <c:v>12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50124-A3A6-4D34-A5D5-779764C0C348}" type="datetimeFigureOut">
              <a:rPr lang="hu-HU" smtClean="0"/>
              <a:pPr/>
              <a:t>2013.02.07.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6946C-5ACF-4E2E-9DAF-284033AF77B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Téglalap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Téglalap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11" name="Téglalap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571744"/>
            <a:ext cx="8077200" cy="245745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            GYERGYÓSZENTMIKLÓS</a:t>
            </a:r>
            <a:br>
              <a:rPr lang="hu-HU" dirty="0" smtClean="0"/>
            </a:br>
            <a:r>
              <a:rPr lang="hu-HU" dirty="0" smtClean="0"/>
              <a:t>           MEGYEI JOGÚ VÁROS</a:t>
            </a:r>
            <a:br>
              <a:rPr lang="hu-HU" dirty="0" smtClean="0"/>
            </a:br>
            <a:r>
              <a:rPr lang="hu-HU" dirty="0" smtClean="0"/>
              <a:t>             2013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57158" y="5358384"/>
            <a:ext cx="8077200" cy="64238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hu-HU" dirty="0" smtClean="0"/>
              <a:t>Testvérvárosi kapcsolat létrejötte Gyergyószentmiklós-Kiskunmajsa: 1993 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pic>
        <p:nvPicPr>
          <p:cNvPr id="5" name="Kép 4" descr="banner_web-megujuloenergia66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8382000" cy="2235200"/>
          </a:xfrm>
          <a:prstGeom prst="rect">
            <a:avLst/>
          </a:prstGeom>
        </p:spPr>
      </p:pic>
      <p:pic>
        <p:nvPicPr>
          <p:cNvPr id="6" name="Kép 5" descr="cimer_kic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709148"/>
            <a:ext cx="1357322" cy="20771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Távhőszolgáltatás folyt.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Ezzel a város </a:t>
            </a:r>
            <a:r>
              <a:rPr lang="hu-HU" dirty="0" err="1" smtClean="0"/>
              <a:t>hőellátása</a:t>
            </a:r>
            <a:r>
              <a:rPr lang="hu-HU" dirty="0" smtClean="0"/>
              <a:t>  80 %-ban biomassza </a:t>
            </a:r>
            <a:r>
              <a:rPr lang="hu-HU" dirty="0" err="1" smtClean="0"/>
              <a:t>alapuvá</a:t>
            </a:r>
            <a:r>
              <a:rPr lang="hu-HU" dirty="0" smtClean="0"/>
              <a:t> vált, valamint a város legnagyobb negyedének a Bucsin negyednek </a:t>
            </a:r>
            <a:r>
              <a:rPr lang="hu-HU" dirty="0" err="1" smtClean="0"/>
              <a:t>távhő</a:t>
            </a:r>
            <a:r>
              <a:rPr lang="hu-HU" dirty="0" smtClean="0"/>
              <a:t> </a:t>
            </a:r>
            <a:r>
              <a:rPr lang="hu-HU" dirty="0" err="1" smtClean="0"/>
              <a:t>-rekonstrukciója</a:t>
            </a:r>
            <a:r>
              <a:rPr lang="hu-HU" dirty="0" smtClean="0"/>
              <a:t> is megvalósult</a:t>
            </a:r>
          </a:p>
          <a:p>
            <a:r>
              <a:rPr lang="hu-HU" dirty="0" smtClean="0"/>
              <a:t>Az új 9 </a:t>
            </a:r>
            <a:r>
              <a:rPr lang="hu-HU" dirty="0" err="1" smtClean="0"/>
              <a:t>Mw</a:t>
            </a:r>
            <a:r>
              <a:rPr lang="hu-HU" dirty="0" smtClean="0"/>
              <a:t> </a:t>
            </a:r>
            <a:r>
              <a:rPr lang="hu-HU" dirty="0" err="1" smtClean="0"/>
              <a:t>hőteljesítményű</a:t>
            </a:r>
            <a:r>
              <a:rPr lang="hu-HU" dirty="0" smtClean="0"/>
              <a:t> biomassza blokk létesítésével a meglévő 12 MW </a:t>
            </a:r>
            <a:r>
              <a:rPr lang="hu-HU" dirty="0" err="1" smtClean="0"/>
              <a:t>fűtőművi</a:t>
            </a:r>
            <a:r>
              <a:rPr lang="hu-HU" dirty="0" smtClean="0"/>
              <a:t> teljesítményt 21 MW-ra növelték.</a:t>
            </a:r>
          </a:p>
          <a:p>
            <a:r>
              <a:rPr lang="hu-HU" dirty="0" smtClean="0"/>
              <a:t>Jelenleg 4000 lakossági fogyasztó és 30 intézmény fűtését biztosítják</a:t>
            </a:r>
          </a:p>
          <a:p>
            <a:r>
              <a:rPr lang="hu-HU" dirty="0" smtClean="0"/>
              <a:t>Gázt szinte egyáltalán nem használnak, csak akkor ha az egyik kazán meghibásodik, vagy túl hideg van</a:t>
            </a:r>
          </a:p>
          <a:p>
            <a:pPr>
              <a:buNone/>
            </a:pPr>
            <a:r>
              <a:rPr lang="hu-HU" dirty="0" smtClean="0"/>
              <a:t>		A termelt hőt egy gerincvezetéken juttatják el a tömbházakba és a hálózatra csatlakozott magánlakásokba. </a:t>
            </a:r>
          </a:p>
          <a:p>
            <a:pPr>
              <a:buNone/>
            </a:pPr>
            <a:r>
              <a:rPr lang="hu-HU" dirty="0" smtClean="0"/>
              <a:t>		Az acélcsövek szigetelve vannak poliuretán habbal és polietilénnel, </a:t>
            </a:r>
            <a:r>
              <a:rPr lang="hu-HU" dirty="0" err="1" smtClean="0"/>
              <a:t>hőveszteségük</a:t>
            </a:r>
            <a:r>
              <a:rPr lang="hu-HU" dirty="0" smtClean="0"/>
              <a:t> pedig nagyon alacsony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Tömbházszigetelés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b="1" dirty="0" smtClean="0"/>
              <a:t>3. </a:t>
            </a:r>
            <a:r>
              <a:rPr lang="hu-HU" b="1" dirty="0" err="1" smtClean="0"/>
              <a:t>Tömbházszigetelés</a:t>
            </a:r>
            <a:endParaRPr lang="hu-HU" b="1" dirty="0" smtClean="0"/>
          </a:p>
          <a:p>
            <a:r>
              <a:rPr lang="hu-HU" dirty="0" smtClean="0"/>
              <a:t>Városunkban csak 2 tömbház van leszigetelve, alig néhány lakószövetség alakult meg</a:t>
            </a:r>
          </a:p>
          <a:p>
            <a:r>
              <a:rPr lang="hu-HU" dirty="0" smtClean="0"/>
              <a:t>2012 október végén a kormány </a:t>
            </a:r>
            <a:r>
              <a:rPr lang="hu-HU" dirty="0" err="1" smtClean="0"/>
              <a:t>sűrgösségi</a:t>
            </a:r>
            <a:r>
              <a:rPr lang="hu-HU" dirty="0" smtClean="0"/>
              <a:t> kormányrendelettel módosította a 2009/18-as, a tömbházak hőszigetelésére vonatkozó kormányrendeletet, melynek értelmében EU-s alapokból, az önkormányzatok és a lakosság támogatásával finanszírozzák a tömbházak hőszigetelését, az energiai auditot, a tömbházak technikai felmérést (költségek 60%át az EU Strukturális és Kohéziós Alapjaiból, állami költségvetésből finanszírozzák, 40 % az önkormányzatok és a lakószövetségek hozzájárulása</a:t>
            </a:r>
          </a:p>
          <a:p>
            <a:r>
              <a:rPr lang="hu-HU" dirty="0" err="1" smtClean="0"/>
              <a:t>Tömbházszigetelési</a:t>
            </a:r>
            <a:r>
              <a:rPr lang="hu-HU" dirty="0" smtClean="0"/>
              <a:t> program</a:t>
            </a:r>
          </a:p>
          <a:p>
            <a:r>
              <a:rPr lang="hu-HU" dirty="0" smtClean="0"/>
              <a:t>A Turisztikai és Vidékfejlesztési Minisztérium 2013-ra 10 millió lejt (kb. 2,3 millió Euró) hagyott jóvá, de csak az elkezdett építkezésék folytatására. Új projektek elindítását nem kezdeményezi. Az elkezdett projektek befejezéséhez kb. 4 milliárd lejre (kb. 9,14 millió Euró) lenne szükséges. A programok további folytatása és újak elkezdése a 2014-es költségvetés lehetőségei szerint fog történni.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Tömbházszigetelés</a:t>
            </a:r>
            <a:r>
              <a:rPr lang="hu-HU" dirty="0" smtClean="0"/>
              <a:t> folyt.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372/2005-ös Törvény 10-es Cikkelye „Az épületek energetikai teljesítményével kapcsolatosan” előírja -  1.000 m</a:t>
            </a:r>
            <a:r>
              <a:rPr lang="hu-HU" baseline="30000" dirty="0" smtClean="0"/>
              <a:t>2 </a:t>
            </a:r>
            <a:r>
              <a:rPr lang="hu-HU" dirty="0" smtClean="0"/>
              <a:t> </a:t>
            </a:r>
            <a:r>
              <a:rPr lang="hu-HU" dirty="0" err="1" smtClean="0"/>
              <a:t>-nél</a:t>
            </a:r>
            <a:r>
              <a:rPr lang="hu-HU" dirty="0" smtClean="0"/>
              <a:t> nagyobb lakófelületű épületek Urbanisztikai Bizonylatának a kiállításánál be  kell foglalni az építkezési engedélyeztetéshez egy műszaki-, energetikai- és környezetvédelmi megvalósíthatósági tanulmányt arra, hogy milyen alternatív energiatermelő egységgel lesz ellátva az épület. </a:t>
            </a:r>
          </a:p>
          <a:p>
            <a:r>
              <a:rPr lang="hu-HU" dirty="0" smtClean="0"/>
              <a:t>Például: helyi működtetésű újrahasznosítható energiával működő központi fűtéssel,vagy együttes elektromos áram – fűtés termelő egységgel, tömbház vagy egyben a tömbház negyed fűtés vagy hűtés rendszerén működik, hőszivattyúval működik-e?   </a:t>
            </a:r>
          </a:p>
          <a:p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Közlekedés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közlekedési energiafogyasztásért első sorban a személygépjármű forgalom a felelős – ezeknek a tömegközlekedéshez képest 6x akkora energia és káros anyag kibocsátásuk van</a:t>
            </a:r>
          </a:p>
          <a:p>
            <a:endParaRPr lang="hu-HU" dirty="0" smtClean="0"/>
          </a:p>
          <a:p>
            <a:r>
              <a:rPr lang="hu-HU" dirty="0" smtClean="0"/>
              <a:t>A városban a forgalom zsúfoltsága a személygépkocsi forgalomnak köszönhető.</a:t>
            </a:r>
            <a:br>
              <a:rPr lang="hu-HU" dirty="0" smtClean="0"/>
            </a:br>
            <a:r>
              <a:rPr lang="hu-HU" dirty="0" smtClean="0"/>
              <a:t>Tömegközlekedés nem számottevő, viszont óránként van buszjárat a város két vége között, a környező falvakra is több alkalommal járnak buszok</a:t>
            </a:r>
          </a:p>
          <a:p>
            <a:r>
              <a:rPr lang="hu-HU" dirty="0" smtClean="0"/>
              <a:t>Kerékpáros utak nincsenek</a:t>
            </a: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Közvilágítás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1200-1250 db nátrium lámpa biztosítja az utcai világítást Gyergyószentmiklóson (50 </a:t>
            </a:r>
            <a:r>
              <a:rPr lang="hu-HU" dirty="0" err="1" smtClean="0"/>
              <a:t>w-tól</a:t>
            </a:r>
            <a:r>
              <a:rPr lang="hu-HU" dirty="0" smtClean="0"/>
              <a:t> 250 </a:t>
            </a:r>
            <a:r>
              <a:rPr lang="hu-HU" dirty="0" err="1" smtClean="0"/>
              <a:t>w-os</a:t>
            </a:r>
            <a:r>
              <a:rPr lang="hu-HU" dirty="0" smtClean="0"/>
              <a:t> lámpák)</a:t>
            </a:r>
            <a:br>
              <a:rPr lang="hu-HU" dirty="0" smtClean="0"/>
            </a:br>
            <a:r>
              <a:rPr lang="hu-HU" dirty="0" smtClean="0"/>
              <a:t>A világítás értéke 61.540 </a:t>
            </a:r>
            <a:r>
              <a:rPr lang="hu-HU" dirty="0" err="1" smtClean="0"/>
              <a:t>Kwh</a:t>
            </a:r>
            <a:r>
              <a:rPr lang="hu-HU" dirty="0" smtClean="0"/>
              <a:t>/hó napi 12 órával számolva</a:t>
            </a:r>
          </a:p>
          <a:p>
            <a:pPr lvl="0"/>
            <a:r>
              <a:rPr lang="hu-HU" dirty="0" smtClean="0"/>
              <a:t>a nagynyomású nátriumlámpák a legnagyobb számban használt fényforrások a közutak, parkolók, közterek, stb. világítására </a:t>
            </a:r>
          </a:p>
          <a:p>
            <a:pPr lvl="0"/>
            <a:r>
              <a:rPr lang="hu-HU" dirty="0" smtClean="0"/>
              <a:t>energiatakarékosak, hosszú élettartamúak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Szélfarm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A 2-3 MW-os szélerőművekből álló szélfarm létesítésének előkészítése érdekében 2010 óta mérik a szelet Gyergyószentmiklós környékén 810 méter magasban.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A műszercsoportot a jellemzően zord téli körülményekhez választották, amelyet fűteni is lehet, így a csapadék nem fagyhat rá az érzékeny berendezésre.</a:t>
            </a:r>
          </a:p>
          <a:p>
            <a:r>
              <a:rPr lang="hu-HU" dirty="0" smtClean="0"/>
              <a:t>A műszerek fűtéséhez szükséges elektromos áramot kis napelem és szélgenerátor, akkumulátoron keresztül szolgáltatja. 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A Pongrác-tetőn  (1250 m) 2010 óta mérik a szél irányát és sebességét, a levegő páratartalmát, hőmérsékletét, valamint a légnyomást. Az eredmények megfelelőek, így a Gyergyószentmiklóstól több mint tíz kilométerre lévő tetőn szélerőmű park épülhet.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Szélfarm folyt.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smtClean="0"/>
              <a:t>Az </a:t>
            </a:r>
            <a:r>
              <a:rPr lang="hu-HU" dirty="0" err="1" smtClean="0"/>
              <a:t>Oco-Vint</a:t>
            </a:r>
            <a:r>
              <a:rPr lang="hu-HU" dirty="0" smtClean="0"/>
              <a:t> Kft.  jelenlegi tervei szerint 12 erőművet építene.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Pongrác-tető -  80 méter magas mérőtorony - adatrögzítő naponta továbbítja az adatokat a gödöllői székhelyű Szent István Egyetem oktatójának, Dr. </a:t>
            </a:r>
            <a:r>
              <a:rPr lang="hu-HU" dirty="0" err="1" smtClean="0"/>
              <a:t>Schrempf</a:t>
            </a:r>
            <a:r>
              <a:rPr lang="hu-HU" dirty="0" smtClean="0"/>
              <a:t> Norbert egyetemi docensnek, további feldolgozásra. </a:t>
            </a:r>
          </a:p>
          <a:p>
            <a:pPr>
              <a:buNone/>
            </a:pPr>
            <a:r>
              <a:rPr lang="hu-HU" dirty="0" smtClean="0"/>
              <a:t>Az eddig gyűjtött adatokat kiértékelve, az eredmények azt mutatják, hogy a Pongrác-tető gerince alkalmas a tervezett szélerőmű park telepítésére. </a:t>
            </a:r>
          </a:p>
          <a:p>
            <a:pPr>
              <a:buNone/>
            </a:pPr>
            <a:r>
              <a:rPr lang="hu-HU" dirty="0" smtClean="0"/>
              <a:t>Ez idáig 12 erőmű elhelyezését készítették elő, a többi helyszín tekintetében még nem sikerült a tulajdonviszonyokat tisztázni. Egy-egy szélerőmű esetében tulajdonképpen csupán öt-öt ár helyigényről van szó. A magyarországi tulajdonos további 2 mérőtorony felállítását tervezi a közlejövőben</a:t>
            </a:r>
          </a:p>
          <a:p>
            <a:pPr>
              <a:buNone/>
            </a:pPr>
            <a:r>
              <a:rPr lang="hu-HU" dirty="0" smtClean="0"/>
              <a:t>A tervek szerint, a szél mozgási energiáját felhasználó generátorok együttes teljesítménye 24-36 MW lehetne, a választott típustól függően. A mérőtoronynál napi ellenőrzés és karbantartás folyik. A társaság az Országos Energia Szabályzó Hatósággal folyamatosan tárgyal, a termelhető villamos energia értékesítési lehetőségéről.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Románia energiapolitikája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b="1" dirty="0" smtClean="0"/>
              <a:t>Románia energiapolitikája az E.U. csatlakozás után</a:t>
            </a:r>
            <a:endParaRPr lang="hu-HU" dirty="0" smtClean="0"/>
          </a:p>
          <a:p>
            <a:r>
              <a:rPr lang="hu-HU" dirty="0" smtClean="0"/>
              <a:t>2007 január 1. : Románia az EU teljes jogú tagja lett</a:t>
            </a:r>
          </a:p>
          <a:p>
            <a:r>
              <a:rPr lang="hu-HU" dirty="0" smtClean="0"/>
              <a:t>A megújuló energiaforrások hasznosítására irányuló irányelvek kidolgozása – az EU előírásokkal összhangban</a:t>
            </a:r>
          </a:p>
          <a:p>
            <a:r>
              <a:rPr lang="hu-HU" dirty="0" smtClean="0"/>
              <a:t>Vízerőművek részaránya a villamos energia termelésben: 30-34 %, de a nap-. szél- és geotermikus energia, valamint a biomassza részaránya elenyésző volt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Románia energiapolitikája</a:t>
            </a:r>
            <a:br>
              <a:rPr lang="hu-HU" dirty="0" smtClean="0"/>
            </a:br>
            <a:r>
              <a:rPr lang="hu-HU" dirty="0" smtClean="0"/>
              <a:t>Jelenlegi helyzet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u-HU" sz="1500" b="1" dirty="0" smtClean="0"/>
              <a:t>vízenergia </a:t>
            </a:r>
            <a:r>
              <a:rPr lang="hu-HU" sz="1500" dirty="0" smtClean="0"/>
              <a:t>: 30-34 % </a:t>
            </a:r>
            <a:r>
              <a:rPr lang="hu-HU" sz="1500" dirty="0" err="1" smtClean="0"/>
              <a:t>-át</a:t>
            </a:r>
            <a:r>
              <a:rPr lang="hu-HU" sz="1500" dirty="0" smtClean="0"/>
              <a:t> adja a villamos energia termelésének, de ebből 95 % nagy vízerőművekben,</a:t>
            </a:r>
          </a:p>
          <a:p>
            <a:r>
              <a:rPr lang="hu-HU" sz="1500" dirty="0" smtClean="0"/>
              <a:t>ugyanakkor a napenergia, .geotermikus energia, valamint a biomassza részaránya elenyésző</a:t>
            </a:r>
          </a:p>
          <a:p>
            <a:r>
              <a:rPr lang="hu-HU" sz="1500" dirty="0" smtClean="0"/>
              <a:t>Jelenleg törpe vízerőművek építésének programja zajlik</a:t>
            </a:r>
          </a:p>
          <a:p>
            <a:pPr>
              <a:buNone/>
            </a:pPr>
            <a:r>
              <a:rPr lang="hu-HU" sz="1500" b="1" dirty="0" smtClean="0"/>
              <a:t>biomassza </a:t>
            </a:r>
            <a:r>
              <a:rPr lang="hu-HU" sz="1500" dirty="0" smtClean="0"/>
              <a:t>: Fűtőerőművek : Gyergyószentmiklós, Szentegyháza, </a:t>
            </a:r>
            <a:r>
              <a:rPr lang="hu-HU" sz="1500" dirty="0" err="1" smtClean="0"/>
              <a:t>Vatra</a:t>
            </a:r>
            <a:r>
              <a:rPr lang="hu-HU" sz="1500" dirty="0" smtClean="0"/>
              <a:t> </a:t>
            </a:r>
            <a:r>
              <a:rPr lang="hu-HU" sz="1500" dirty="0" err="1" smtClean="0"/>
              <a:t>Dornei</a:t>
            </a:r>
            <a:r>
              <a:rPr lang="hu-HU" sz="1500" dirty="0" smtClean="0"/>
              <a:t>, Bodzaforduló – Dán</a:t>
            </a:r>
          </a:p>
          <a:p>
            <a:r>
              <a:rPr lang="hu-HU" sz="1500" dirty="0" smtClean="0"/>
              <a:t>kooperáció, </a:t>
            </a:r>
            <a:r>
              <a:rPr lang="hu-HU" sz="1500" dirty="0" err="1" smtClean="0"/>
              <a:t>Suceava</a:t>
            </a:r>
            <a:endParaRPr lang="hu-HU" sz="1500" dirty="0" smtClean="0"/>
          </a:p>
          <a:p>
            <a:pPr>
              <a:buNone/>
            </a:pPr>
            <a:r>
              <a:rPr lang="hu-HU" sz="1500" b="1" dirty="0" smtClean="0"/>
              <a:t>szélenergia</a:t>
            </a:r>
            <a:r>
              <a:rPr lang="hu-HU" sz="1500" dirty="0" smtClean="0"/>
              <a:t>: a kezdetekben 7 erőmű : </a:t>
            </a:r>
            <a:r>
              <a:rPr lang="hu-HU" sz="1500" dirty="0" err="1" smtClean="0"/>
              <a:t>Ploiesti</a:t>
            </a:r>
            <a:r>
              <a:rPr lang="hu-HU" sz="1500" dirty="0" smtClean="0"/>
              <a:t> , 660 kW (</a:t>
            </a:r>
            <a:r>
              <a:rPr lang="hu-HU" sz="1500" dirty="0" err="1" smtClean="0"/>
              <a:t>Vestas-Dánia</a:t>
            </a:r>
            <a:r>
              <a:rPr lang="hu-HU" sz="1500" dirty="0" smtClean="0"/>
              <a:t>), elköltöztetve </a:t>
            </a:r>
            <a:r>
              <a:rPr lang="hu-HU" sz="1500" dirty="0" err="1" smtClean="0"/>
              <a:t>Tulcea</a:t>
            </a:r>
            <a:r>
              <a:rPr lang="hu-HU" sz="1500" dirty="0" smtClean="0"/>
              <a:t> megyébe, </a:t>
            </a:r>
            <a:r>
              <a:rPr lang="hu-HU" sz="1500" dirty="0" err="1" smtClean="0"/>
              <a:t>Borgói</a:t>
            </a:r>
            <a:r>
              <a:rPr lang="hu-HU" sz="1500" dirty="0" smtClean="0"/>
              <a:t> hágó 250 kW (</a:t>
            </a:r>
            <a:r>
              <a:rPr lang="hu-HU" sz="1500" dirty="0" err="1" smtClean="0"/>
              <a:t>Fuhrlander</a:t>
            </a:r>
            <a:r>
              <a:rPr lang="hu-HU" sz="1500" dirty="0" smtClean="0"/>
              <a:t> – Németország), </a:t>
            </a:r>
            <a:r>
              <a:rPr lang="hu-HU" sz="1500" dirty="0" err="1" smtClean="0"/>
              <a:t>Baia</a:t>
            </a:r>
            <a:r>
              <a:rPr lang="hu-HU" sz="1500" dirty="0" smtClean="0"/>
              <a:t> - </a:t>
            </a:r>
            <a:r>
              <a:rPr lang="hu-HU" sz="1500" dirty="0" err="1" smtClean="0"/>
              <a:t>Tulcea</a:t>
            </a:r>
            <a:r>
              <a:rPr lang="hu-HU" sz="1500" dirty="0" smtClean="0"/>
              <a:t> megye, Fekete tenger partja, 2 Moldova –</a:t>
            </a:r>
            <a:r>
              <a:rPr lang="hu-HU" sz="1500" dirty="0" err="1" smtClean="0"/>
              <a:t>Botosani</a:t>
            </a:r>
            <a:r>
              <a:rPr lang="hu-HU" sz="1500" dirty="0" smtClean="0"/>
              <a:t> megye, </a:t>
            </a:r>
            <a:r>
              <a:rPr lang="hu-HU" sz="1500" dirty="0" err="1" smtClean="0"/>
              <a:t>Tordatúr</a:t>
            </a:r>
            <a:r>
              <a:rPr lang="hu-HU" sz="1500" dirty="0" smtClean="0"/>
              <a:t> –Kolozs megye – kudarc, 2010-tıő ugrásszerű fejlődés !!!</a:t>
            </a:r>
          </a:p>
          <a:p>
            <a:r>
              <a:rPr lang="hu-HU" sz="1500" dirty="0" smtClean="0"/>
              <a:t>Összesen: 7 MW( 2008), 14 MW (2009), de 2010 végére 462 MW, 2011 végén 982 MW, a legújabb adatok szerint 2012 áprilisában már túlhaladta az 1000 MW-ot (1140 MW)</a:t>
            </a:r>
          </a:p>
          <a:p>
            <a:pPr>
              <a:buNone/>
            </a:pPr>
            <a:r>
              <a:rPr lang="hu-HU" sz="1500" b="1" dirty="0" smtClean="0"/>
              <a:t>napenergia </a:t>
            </a:r>
            <a:r>
              <a:rPr lang="hu-HU" sz="1500" dirty="0" smtClean="0"/>
              <a:t>:szigetüzemű PV, hálózatra termelő PV, napkollektorok HMV előállításra, igen kevés az</a:t>
            </a:r>
          </a:p>
          <a:p>
            <a:pPr>
              <a:buNone/>
            </a:pPr>
            <a:r>
              <a:rPr lang="hu-HU" sz="1500" dirty="0" smtClean="0"/>
              <a:t>	adottságokhoz viszonyítva</a:t>
            </a:r>
          </a:p>
          <a:p>
            <a:pPr>
              <a:buNone/>
            </a:pPr>
            <a:r>
              <a:rPr lang="hu-HU" sz="1500" b="1" dirty="0" smtClean="0"/>
              <a:t>geotermikus energia</a:t>
            </a:r>
            <a:r>
              <a:rPr lang="hu-HU" sz="1500" dirty="0" smtClean="0"/>
              <a:t>:nyugati országrész – Arad –Nagyvárad –Szatmárnémeti vidékén, fóliaházak fűtése, lakóházak fűtése, termálstrandok</a:t>
            </a:r>
          </a:p>
          <a:p>
            <a:pPr>
              <a:buNone/>
            </a:pPr>
            <a:r>
              <a:rPr lang="hu-HU" sz="1500" dirty="0" smtClean="0"/>
              <a:t>E.U. felé vállalt célkitűzés: 2010-re 33% a villamos energia termelésből megújuló forrásból származik- ezt az ország teljesítette. 2012 végére a prognózis : 2000 MW beszerelt teljesítmény megújuló forrásból (szélenergia és jelentős </a:t>
            </a:r>
            <a:r>
              <a:rPr lang="hu-HU" sz="1500" dirty="0" err="1" smtClean="0"/>
              <a:t>fotovillamos</a:t>
            </a:r>
            <a:r>
              <a:rPr lang="hu-HU" sz="1500" dirty="0" smtClean="0"/>
              <a:t> beszerelt teljesítmény is : 100 MW</a:t>
            </a:r>
          </a:p>
          <a:p>
            <a:endParaRPr lang="hu-HU" sz="15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Románia energiapolitikája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 2010-es adatok szerint a Zöld bizonylatok összes forgalma 561 MW teljesítményre, illetve 676.606 </a:t>
            </a:r>
            <a:r>
              <a:rPr lang="hu-HU" dirty="0" err="1" smtClean="0"/>
              <a:t>Mwh</a:t>
            </a:r>
            <a:r>
              <a:rPr lang="hu-HU" dirty="0" smtClean="0"/>
              <a:t> energia termelésre a következőképpen oszlott meg:</a:t>
            </a:r>
          </a:p>
          <a:p>
            <a:pPr lvl="1"/>
            <a:r>
              <a:rPr lang="hu-HU" dirty="0" smtClean="0"/>
              <a:t>Vízenergia: 40,3 %</a:t>
            </a:r>
          </a:p>
          <a:p>
            <a:pPr lvl="1"/>
            <a:r>
              <a:rPr lang="hu-HU" dirty="0" smtClean="0"/>
              <a:t>Szélenergia: 43,2 %</a:t>
            </a:r>
          </a:p>
          <a:p>
            <a:pPr lvl="1"/>
            <a:r>
              <a:rPr lang="hu-HU" dirty="0" smtClean="0"/>
              <a:t>Biomassza: 16,6 %</a:t>
            </a:r>
          </a:p>
          <a:p>
            <a:r>
              <a:rPr lang="hu-HU" dirty="0" smtClean="0"/>
              <a:t>2011-ben a megújuló energiaforrásokból termelt villamos energia az éves termelés 35,2%-át tette ki, összesen 20,2 </a:t>
            </a:r>
            <a:r>
              <a:rPr lang="hu-HU" dirty="0" err="1" smtClean="0"/>
              <a:t>TWh</a:t>
            </a:r>
            <a:r>
              <a:rPr lang="hu-HU" dirty="0" smtClean="0"/>
              <a:t> értékben.</a:t>
            </a:r>
          </a:p>
          <a:p>
            <a:pPr lvl="1"/>
            <a:r>
              <a:rPr lang="hu-HU" dirty="0" smtClean="0"/>
              <a:t>Ebből vízenergiából származik 74% (beleértve a 10 MW feletti nagy erőműveket is, amelyek nem szerepelnek a zöld bizonylatokra jogosultak között), szélenergiából 22%, biomasszából pedig 4%.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2013. február 8-10 </a:t>
            </a:r>
            <a:br>
              <a:rPr lang="hu-HU" dirty="0" smtClean="0"/>
            </a:br>
            <a:r>
              <a:rPr lang="hu-HU" dirty="0" smtClean="0"/>
              <a:t>Nyitókonferencia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90372" lvl="0" indent="-571500">
              <a:buNone/>
            </a:pPr>
            <a:r>
              <a:rPr lang="hu-HU" dirty="0" smtClean="0"/>
              <a:t>Általános irányelvek – az EU energia politikája</a:t>
            </a:r>
          </a:p>
          <a:p>
            <a:pPr marL="690372" lvl="0" indent="-571500">
              <a:buNone/>
            </a:pPr>
            <a:endParaRPr lang="hu-HU" dirty="0" smtClean="0">
              <a:latin typeface="Algerian" pitchFamily="82" charset="0"/>
            </a:endParaRPr>
          </a:p>
          <a:p>
            <a:pPr marL="690372" lvl="0" indent="-571500">
              <a:buNone/>
            </a:pPr>
            <a:r>
              <a:rPr lang="hu-HU" dirty="0" smtClean="0">
                <a:latin typeface="Algerian" pitchFamily="82" charset="0"/>
              </a:rPr>
              <a:t>I. Gyergyószentmiklós</a:t>
            </a:r>
            <a:r>
              <a:rPr lang="hu-HU" dirty="0" smtClean="0"/>
              <a:t> bemutatása - energetikai szemmel </a:t>
            </a:r>
            <a:br>
              <a:rPr lang="hu-HU" dirty="0" smtClean="0"/>
            </a:br>
            <a:endParaRPr lang="hu-HU" dirty="0" smtClean="0"/>
          </a:p>
          <a:p>
            <a:pPr marL="690372" lvl="0" indent="-571500">
              <a:buNone/>
            </a:pPr>
            <a:r>
              <a:rPr lang="hu-HU" sz="3600" dirty="0" smtClean="0"/>
              <a:t>II. 	Románia</a:t>
            </a:r>
          </a:p>
          <a:p>
            <a:pPr marL="690372" lvl="0" indent="-571500">
              <a:buNone/>
            </a:pPr>
            <a:r>
              <a:rPr lang="hu-HU" sz="3600" dirty="0" smtClean="0"/>
              <a:t>	- kormányzati energiastratégiai elképzelések </a:t>
            </a:r>
            <a:br>
              <a:rPr lang="hu-HU" sz="3600" dirty="0" smtClean="0"/>
            </a:br>
            <a:r>
              <a:rPr lang="hu-HU" sz="3600" dirty="0" smtClean="0"/>
              <a:t>- országos szintű tervek megújuló energiaforrások tekintetében</a:t>
            </a:r>
            <a:br>
              <a:rPr lang="hu-HU" sz="3600" dirty="0" smtClean="0"/>
            </a:br>
            <a:r>
              <a:rPr lang="hu-HU" sz="3600" dirty="0" smtClean="0"/>
              <a:t>- megújuló cselekvési terv.  ( 2020-ra Románia országos szintű energia felhasználásából mennyit vállalt be megújuló energiákból, ebből mennyi a szél, nap, biomassza, biogáz, stb..) </a:t>
            </a:r>
          </a:p>
          <a:p>
            <a:pPr marL="690372" lvl="0" indent="-571500">
              <a:buNone/>
            </a:pPr>
            <a:r>
              <a:rPr lang="hu-HU" sz="3600" dirty="0" smtClean="0"/>
              <a:t>III. 	Gyergyószentmiklós és a gyergyói medence – lehetőségek megújuló energiaforrások területén( </a:t>
            </a:r>
            <a:r>
              <a:rPr lang="hu-HU" sz="3600" dirty="0" err="1" smtClean="0"/>
              <a:t>geotermia</a:t>
            </a:r>
            <a:r>
              <a:rPr lang="hu-HU" sz="3600" dirty="0" smtClean="0"/>
              <a:t>, nap, szél, stb..) </a:t>
            </a:r>
          </a:p>
          <a:p>
            <a:pPr marL="690372" lvl="0" indent="-571500">
              <a:buNone/>
            </a:pPr>
            <a:r>
              <a:rPr lang="hu-HU" sz="3600" dirty="0" smtClean="0"/>
              <a:t>IV. 	Beruházások - önkormányzati, vállalkozói, és lakossági szinten  </a:t>
            </a:r>
            <a:br>
              <a:rPr lang="hu-HU" sz="3600" dirty="0" smtClean="0"/>
            </a:br>
            <a:endParaRPr lang="hu-HU" sz="3600" dirty="0" smtClean="0"/>
          </a:p>
          <a:p>
            <a:pPr marL="690372" lvl="0" indent="-571500">
              <a:buNone/>
            </a:pPr>
            <a:r>
              <a:rPr lang="hu-HU" sz="3600" dirty="0" smtClean="0"/>
              <a:t>V. 	Jövőbeni elképzelések ezen a területen </a:t>
            </a:r>
          </a:p>
          <a:p>
            <a:pPr fontAlgn="t">
              <a:buNone/>
            </a:pPr>
            <a:r>
              <a:rPr lang="hu-HU" sz="3600" dirty="0" smtClean="0"/>
              <a:t/>
            </a:r>
            <a:br>
              <a:rPr lang="hu-HU" sz="3600" dirty="0" smtClean="0"/>
            </a:br>
            <a:endParaRPr lang="hu-HU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Romániai célkitűzések,  az Európai Uniós stratégiák szerint 2005 – 2030 évekre  (a teljes  újrahasznosítható energiára)</a:t>
            </a:r>
            <a:endParaRPr lang="hu-HU" dirty="0" smtClean="0"/>
          </a:p>
          <a:p>
            <a:r>
              <a:rPr lang="hu-HU" b="1" dirty="0" smtClean="0"/>
              <a:t>2005: </a:t>
            </a:r>
            <a:r>
              <a:rPr lang="hu-HU" dirty="0" smtClean="0"/>
              <a:t>A teljes energia fogyasztásra az újrahasznosítható energiából nyert rész 17,8% volt 2005-ben.</a:t>
            </a:r>
          </a:p>
          <a:p>
            <a:r>
              <a:rPr lang="hu-HU" b="1" dirty="0" smtClean="0"/>
              <a:t>2020: </a:t>
            </a:r>
            <a:r>
              <a:rPr lang="hu-HU" dirty="0" smtClean="0"/>
              <a:t>Az elvárások szerint 24% lesz (Az EU átlaghoz képest, ami: 8,5% (2005) és 20% (2020) 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2030-as elvárások szerint: </a:t>
            </a:r>
            <a:r>
              <a:rPr lang="hu-HU" dirty="0" smtClean="0"/>
              <a:t>A szükséges villanyáram és a fűtés hő előállításához, el kell terjedjenek az újrahasznosítható energiaforrásokra épülő környezetkímélő technológiák.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 smtClean="0"/>
              <a:t>A megújuló energiaforrások becsült potenciálja Romániában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28662" y="1785926"/>
            <a:ext cx="7043758" cy="4082701"/>
          </a:xfrm>
        </p:spPr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71472" y="1643050"/>
          <a:ext cx="750099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vi-VN" sz="3600" dirty="0" smtClean="0"/>
              <a:t>A megújuló energiaforrások </a:t>
            </a:r>
            <a:br>
              <a:rPr lang="vi-VN" sz="3600" dirty="0" smtClean="0"/>
            </a:br>
            <a:r>
              <a:rPr lang="hu-HU" sz="3600" dirty="0" smtClean="0"/>
              <a:t>regionális eloszlása Romániában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8 földrajzi régió :</a:t>
            </a:r>
          </a:p>
          <a:p>
            <a:endParaRPr lang="hu-HU" dirty="0" smtClean="0"/>
          </a:p>
          <a:p>
            <a:r>
              <a:rPr lang="vi-VN" sz="1400" dirty="0" smtClean="0"/>
              <a:t>I – Duna Delta: (napenergia, szél ); </a:t>
            </a:r>
          </a:p>
          <a:p>
            <a:r>
              <a:rPr lang="vi-VN" sz="1400" dirty="0" smtClean="0"/>
              <a:t>II – Dobrudzsa: (nap, szél);</a:t>
            </a:r>
          </a:p>
          <a:p>
            <a:r>
              <a:rPr lang="vi-VN" sz="1400" dirty="0" smtClean="0"/>
              <a:t>III – Moldova: (mikro-hidro, nap, biomassza); </a:t>
            </a:r>
          </a:p>
          <a:p>
            <a:r>
              <a:rPr lang="vi-VN" sz="1400" dirty="0" smtClean="0"/>
              <a:t>IV – Kárpátok : (biomassza,mikro-hidro, szél); </a:t>
            </a:r>
          </a:p>
          <a:p>
            <a:r>
              <a:rPr lang="vi-VN" sz="1400" dirty="0" smtClean="0"/>
              <a:t>V – Erdélyi Fennsík: (mikro-hidro, biomassza); </a:t>
            </a:r>
          </a:p>
          <a:p>
            <a:r>
              <a:rPr lang="vi-VN" sz="1400" dirty="0" smtClean="0"/>
              <a:t>VI – Nyugati Alföld: (geotermikus energia, szél);</a:t>
            </a:r>
          </a:p>
          <a:p>
            <a:r>
              <a:rPr lang="vi-VN" sz="1400" dirty="0" smtClean="0"/>
              <a:t>VII – Szubkárpátok : (biomassza, mikro-hidro); </a:t>
            </a:r>
          </a:p>
          <a:p>
            <a:r>
              <a:rPr lang="vi-VN" sz="1400" dirty="0" smtClean="0"/>
              <a:t>VIII – Déli Alföld: (biomassza, nap-, geotermikus</a:t>
            </a:r>
          </a:p>
          <a:p>
            <a:r>
              <a:rPr lang="vi-VN" sz="1400" dirty="0" smtClean="0"/>
              <a:t>energia).</a:t>
            </a:r>
            <a:endParaRPr lang="hu-HU" sz="1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785926"/>
            <a:ext cx="3752843" cy="3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800" dirty="0" smtClean="0"/>
              <a:t>A megújuló energiaforrások elméleti</a:t>
            </a:r>
            <a:r>
              <a:rPr lang="hu-HU" sz="3800" b="0" dirty="0" smtClean="0"/>
              <a:t/>
            </a:r>
            <a:br>
              <a:rPr lang="hu-HU" sz="3800" b="0" dirty="0" smtClean="0"/>
            </a:br>
            <a:r>
              <a:rPr lang="hu-HU" sz="3800" dirty="0" smtClean="0"/>
              <a:t>potenciálja Romániában</a:t>
            </a:r>
            <a:endParaRPr lang="hu-HU" sz="3800" b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b="1" dirty="0" smtClean="0"/>
              <a:t>Napenergia</a:t>
            </a:r>
            <a:r>
              <a:rPr lang="hu-HU" dirty="0" smtClean="0"/>
              <a:t>: 40.000 TJ/év, amiből csak 140 TJ/év hasznosított.  Az éves besugárzott energia nagysága: 1100-1300 kWh/m2, a napsütéses órák száma a Fekete-tenger partvidékén eléri a 2300h/év értéket</a:t>
            </a:r>
          </a:p>
          <a:p>
            <a:pPr>
              <a:buNone/>
            </a:pPr>
            <a:r>
              <a:rPr lang="hu-HU" b="1" dirty="0" smtClean="0"/>
              <a:t>Szélenergi</a:t>
            </a:r>
            <a:r>
              <a:rPr lang="hu-HU" dirty="0" smtClean="0"/>
              <a:t>a: 100.000 TJ/év, a hasznosítás az utolsó 3 évben nagy fellendülést mutatott, pl. a </a:t>
            </a:r>
            <a:r>
              <a:rPr lang="hu-HU" dirty="0" err="1" smtClean="0"/>
              <a:t>Fântânele-i</a:t>
            </a:r>
            <a:r>
              <a:rPr lang="hu-HU" dirty="0" smtClean="0"/>
              <a:t> szélenergia park (beruházó: CEZ –Csehország) beszerelt teljesítménye 337 MW(2011), tervezett teljesítménye 600 MW . A szélerőművek elméleti potenciálja becslések szerint 14000 MW, ebből műszakilag és gazdaságilag kiaknázható 4000 MW. 2010-ben az előállított villamos energia 1,7 %-a származott szélerőművekből, a prognózisok szerit 2012 végére 7.5 % érhető el.</a:t>
            </a:r>
          </a:p>
          <a:p>
            <a:pPr>
              <a:buNone/>
            </a:pPr>
            <a:r>
              <a:rPr lang="hu-HU" dirty="0" smtClean="0"/>
              <a:t>A </a:t>
            </a:r>
            <a:r>
              <a:rPr lang="hu-HU" b="1" dirty="0" smtClean="0"/>
              <a:t>biomassza </a:t>
            </a:r>
            <a:r>
              <a:rPr lang="hu-HU" dirty="0" smtClean="0"/>
              <a:t>a legjelentősebb Románia megújuló energiaforrásai közül, 2005-ben a </a:t>
            </a:r>
            <a:r>
              <a:rPr lang="hu-HU" dirty="0" err="1" smtClean="0"/>
              <a:t>primér</a:t>
            </a:r>
            <a:r>
              <a:rPr lang="hu-HU" dirty="0" smtClean="0"/>
              <a:t> energiafogyasztás 2,7%-át, a fűtésre felhasznált energia 10,6%-át adta. A hasznosított évi biomassza hozzájárulása a </a:t>
            </a:r>
            <a:r>
              <a:rPr lang="hu-HU" dirty="0" err="1" smtClean="0"/>
              <a:t>primér</a:t>
            </a:r>
            <a:r>
              <a:rPr lang="hu-HU" dirty="0" smtClean="0"/>
              <a:t> energia fogyasztáshoz 40.000 TJ/év</a:t>
            </a:r>
          </a:p>
          <a:p>
            <a:pPr>
              <a:buNone/>
            </a:pPr>
            <a:r>
              <a:rPr lang="hu-HU" dirty="0" smtClean="0"/>
              <a:t>A </a:t>
            </a:r>
            <a:r>
              <a:rPr lang="hu-HU" b="1" dirty="0" smtClean="0"/>
              <a:t>geotermikus energia </a:t>
            </a:r>
            <a:r>
              <a:rPr lang="hu-HU" dirty="0" smtClean="0"/>
              <a:t>becsült potenciálja 5300 TJ/év, 2005-ben a hasznosított geotermikus energia</a:t>
            </a:r>
          </a:p>
          <a:p>
            <a:r>
              <a:rPr lang="hu-HU" dirty="0" smtClean="0"/>
              <a:t>1100 TJ/év volt, elsősorban a z 55-105 Celsius fokos hévizek távfűtésre történő felhasználása révén</a:t>
            </a:r>
          </a:p>
          <a:p>
            <a:r>
              <a:rPr lang="hu-HU" dirty="0" smtClean="0"/>
              <a:t>A törpe vízerőművek (</a:t>
            </a:r>
            <a:r>
              <a:rPr lang="hu-HU" dirty="0" err="1" smtClean="0"/>
              <a:t>mikrohidro</a:t>
            </a:r>
            <a:r>
              <a:rPr lang="hu-HU" dirty="0" smtClean="0"/>
              <a:t>) műszakilag kiaknázható potenciálja 1100 MW-ra becsült, ami 3600 </a:t>
            </a:r>
            <a:r>
              <a:rPr lang="hu-HU" dirty="0" err="1" smtClean="0"/>
              <a:t>GWh</a:t>
            </a:r>
            <a:r>
              <a:rPr lang="hu-HU" dirty="0" smtClean="0"/>
              <a:t>/év </a:t>
            </a:r>
            <a:r>
              <a:rPr lang="hu-HU" dirty="0" err="1" smtClean="0"/>
              <a:t>enrgiatermelésnek</a:t>
            </a:r>
            <a:r>
              <a:rPr lang="hu-HU" dirty="0" smtClean="0"/>
              <a:t> felel meg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Románia napenergia térképe</a:t>
            </a:r>
            <a:endParaRPr lang="hu-HU" dirty="0"/>
          </a:p>
        </p:txBody>
      </p:sp>
      <p:pic>
        <p:nvPicPr>
          <p:cNvPr id="4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6374" y="2004804"/>
            <a:ext cx="5231251" cy="416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Szakirodalom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MESZ 2012 Nemzetközi  Tudományos Konferencia  Budapest 2012.10.04</a:t>
            </a:r>
          </a:p>
          <a:p>
            <a:pPr>
              <a:buNone/>
            </a:pPr>
            <a:r>
              <a:rPr lang="hu-HU" dirty="0" smtClean="0"/>
              <a:t>„</a:t>
            </a:r>
            <a:r>
              <a:rPr lang="hu-HU" i="1" dirty="0" smtClean="0"/>
              <a:t>Megújuló energiaforrások széleskörű hasznosítása – Romániai helyzetkép 2012</a:t>
            </a:r>
            <a:r>
              <a:rPr lang="hu-HU" dirty="0" smtClean="0"/>
              <a:t>”</a:t>
            </a:r>
          </a:p>
          <a:p>
            <a:pPr>
              <a:buNone/>
            </a:pPr>
            <a:r>
              <a:rPr lang="hu-HU" sz="1300" dirty="0" smtClean="0"/>
              <a:t>http://www.e-met.hu/files/cikk2661_11_Vallasek_20121004.pdf</a:t>
            </a:r>
          </a:p>
          <a:p>
            <a:r>
              <a:rPr lang="hu-HU" dirty="0" err="1" smtClean="0"/>
              <a:t>www.afm.ro</a:t>
            </a:r>
            <a:endParaRPr lang="hu-HU" dirty="0" smtClean="0"/>
          </a:p>
          <a:p>
            <a:r>
              <a:rPr lang="hu-HU" dirty="0" err="1" smtClean="0"/>
              <a:t>www.mmediu.ro</a:t>
            </a:r>
            <a:endParaRPr lang="hu-HU" dirty="0" smtClean="0"/>
          </a:p>
          <a:p>
            <a:r>
              <a:rPr lang="hu-HU" dirty="0" err="1" smtClean="0"/>
              <a:t>www.revosolar.ro</a:t>
            </a:r>
            <a:endParaRPr lang="hu-HU" dirty="0" smtClean="0"/>
          </a:p>
          <a:p>
            <a:r>
              <a:rPr lang="hu-HU" dirty="0" err="1" smtClean="0"/>
              <a:t>www.suninstal.ro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200" dirty="0" smtClean="0"/>
              <a:t>Romániai célkitűzések, az Európai Uniós stratégiák szerint 2013-, 2020-, 2030-</a:t>
            </a:r>
            <a:endParaRPr lang="hu-HU" sz="32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Általános irányelvek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u-HU" dirty="0" smtClean="0"/>
              <a:t>az EU </a:t>
            </a:r>
            <a:r>
              <a:rPr lang="hu-HU" i="1" dirty="0" smtClean="0"/>
              <a:t>energiapolitikai törekvései </a:t>
            </a:r>
            <a:r>
              <a:rPr lang="hu-HU" dirty="0" smtClean="0"/>
              <a:t>az Európai Tanács által 2010 júniusában „Európa 2020: Az intelligens, fenntartható és inkluzív növekedés stratégiája” címmel közreadott dokumentumban is központi szerepet kapnak.</a:t>
            </a:r>
            <a:br>
              <a:rPr lang="hu-HU" dirty="0" smtClean="0"/>
            </a:br>
            <a:r>
              <a:rPr lang="hu-HU" dirty="0" smtClean="0"/>
              <a:t> </a:t>
            </a:r>
          </a:p>
          <a:p>
            <a:pPr lvl="0"/>
            <a:r>
              <a:rPr lang="hu-HU" dirty="0" smtClean="0"/>
              <a:t>az EU az energiaügy és az éghajlatváltozás területén nagyra törő célokat tűzött maga elé: </a:t>
            </a:r>
          </a:p>
          <a:p>
            <a:pPr lvl="1"/>
            <a:r>
              <a:rPr lang="hu-HU" dirty="0" smtClean="0"/>
              <a:t>2020-ig 20%-al kívánja csökkenteni az üvegházhatást okozó gázkibocsájtások mennyiségét</a:t>
            </a:r>
          </a:p>
          <a:p>
            <a:pPr lvl="1"/>
            <a:r>
              <a:rPr lang="hu-HU" dirty="0" smtClean="0"/>
              <a:t>20%-al kívánja növelni a megújuló energiaforrásokból előállított energia részarányát</a:t>
            </a:r>
          </a:p>
          <a:p>
            <a:pPr lvl="1"/>
            <a:r>
              <a:rPr lang="hu-HU" dirty="0" smtClean="0"/>
              <a:t>20%-al kívánja javítani az energiahatékonyságot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800" dirty="0" smtClean="0"/>
              <a:t/>
            </a:r>
            <a:br>
              <a:rPr lang="hu-HU" sz="3800" dirty="0" smtClean="0"/>
            </a:br>
            <a:r>
              <a:rPr lang="hu-HU" sz="3800" dirty="0" err="1" smtClean="0"/>
              <a:t>Energiahatákonyság</a:t>
            </a:r>
            <a:r>
              <a:rPr lang="hu-HU" sz="3800" dirty="0" smtClean="0"/>
              <a:t> növelésnek lehetőségei Gyergyószentmiklóson</a:t>
            </a:r>
            <a:br>
              <a:rPr lang="hu-HU" sz="3800" dirty="0" smtClean="0"/>
            </a:br>
            <a:endParaRPr lang="hu-HU" sz="3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hu-HU" dirty="0" smtClean="0"/>
          </a:p>
          <a:p>
            <a:r>
              <a:rPr lang="hu-HU" dirty="0" smtClean="0"/>
              <a:t>Gyergyószentmiklóson olyan lehetőségeket kell találni, amelyekkel gazdaságosan, környezetbarát módszerrel lehet előállítani energiát </a:t>
            </a:r>
          </a:p>
          <a:p>
            <a:r>
              <a:rPr lang="hu-HU" dirty="0" smtClean="0"/>
              <a:t>A lehetőségek megtalálásához befektetőkre van szükség, ill. kiemelt fontosságú a szakemberképzés is</a:t>
            </a:r>
          </a:p>
          <a:p>
            <a:r>
              <a:rPr lang="hu-HU" dirty="0" smtClean="0"/>
              <a:t>Partnerkapcsolatok kialakítása  - jó példák elsajátítása</a:t>
            </a:r>
          </a:p>
          <a:p>
            <a:r>
              <a:rPr lang="hu-HU" dirty="0" smtClean="0"/>
              <a:t>Konferenciák szervezése – lehetőségek megtalálása</a:t>
            </a:r>
          </a:p>
          <a:p>
            <a:r>
              <a:rPr lang="hu-HU" dirty="0" smtClean="0"/>
              <a:t>EU-s finanszírozások kiaknázása mind szakemberképzés mind pedig megvalósítások terén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800" dirty="0" smtClean="0"/>
              <a:t>Energiahatékonyság növelésnek lehetőségei Gyergyószentmiklóson</a:t>
            </a:r>
            <a:endParaRPr lang="hu-HU" sz="3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Gyergyószentmiklós és környéke újrahasznosítható energiaforrás adta lehetőségei</a:t>
            </a:r>
          </a:p>
          <a:p>
            <a:pPr lvl="1"/>
            <a:r>
              <a:rPr lang="hu-HU" dirty="0" smtClean="0"/>
              <a:t>Fahulladék alapú biomassza: fűtésrendszer működtetésre</a:t>
            </a:r>
          </a:p>
          <a:p>
            <a:pPr lvl="1"/>
            <a:r>
              <a:rPr lang="hu-HU" dirty="0" smtClean="0"/>
              <a:t>Napenergia: villamos energia és </a:t>
            </a:r>
            <a:r>
              <a:rPr lang="hu-HU" dirty="0" err="1" smtClean="0"/>
              <a:t>melegvíz</a:t>
            </a:r>
            <a:r>
              <a:rPr lang="hu-HU" dirty="0" smtClean="0"/>
              <a:t> előállításához</a:t>
            </a:r>
          </a:p>
          <a:p>
            <a:pPr lvl="1"/>
            <a:r>
              <a:rPr lang="hu-HU" dirty="0" smtClean="0"/>
              <a:t>Szélenergia </a:t>
            </a:r>
          </a:p>
          <a:p>
            <a:pPr lvl="1"/>
            <a:r>
              <a:rPr lang="hu-HU" dirty="0" smtClean="0"/>
              <a:t>Vízenergia</a:t>
            </a:r>
          </a:p>
          <a:p>
            <a:pPr lvl="1"/>
            <a:r>
              <a:rPr lang="hu-HU" dirty="0" smtClean="0"/>
              <a:t>Esetlegesen geotermikus energiaforrás felhasználása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r>
              <a:rPr lang="hu-HU" dirty="0" smtClean="0"/>
              <a:t>Gyergyószentmiklós energia megtakarítási és hatékonyság növelési lehetőségei mint kiegészítés:</a:t>
            </a:r>
          </a:p>
          <a:p>
            <a:pPr lvl="1"/>
            <a:r>
              <a:rPr lang="hu-HU" dirty="0" smtClean="0"/>
              <a:t>Tömbház szigetelés</a:t>
            </a:r>
          </a:p>
          <a:p>
            <a:pPr lvl="1"/>
            <a:r>
              <a:rPr lang="hu-HU" dirty="0" smtClean="0"/>
              <a:t>Belső fűtéshálózatok korszerűsítése</a:t>
            </a:r>
          </a:p>
          <a:p>
            <a:pPr lvl="1"/>
            <a:r>
              <a:rPr lang="hu-HU" dirty="0" smtClean="0"/>
              <a:t>Közvilágítás korszerűsítése</a:t>
            </a:r>
          </a:p>
          <a:p>
            <a:pPr lvl="1"/>
            <a:r>
              <a:rPr lang="hu-HU" dirty="0" smtClean="0"/>
              <a:t>Közlekedés átszervezése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 err="1" smtClean="0"/>
              <a:t>Energiahatákonyság</a:t>
            </a:r>
            <a:r>
              <a:rPr lang="hu-HU" sz="3600" dirty="0" smtClean="0"/>
              <a:t> növelésnek lehetőségei Gyergyószentmiklóson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625609"/>
          </a:xfrm>
        </p:spPr>
        <p:txBody>
          <a:bodyPr>
            <a:normAutofit fontScale="47500" lnSpcReduction="20000"/>
          </a:bodyPr>
          <a:lstStyle/>
          <a:p>
            <a:r>
              <a:rPr lang="hu-HU" dirty="0" smtClean="0"/>
              <a:t>Gyergyószentmiklósi programok, lépések az energiafelhasználás terén:</a:t>
            </a:r>
          </a:p>
          <a:p>
            <a:pPr lvl="1"/>
            <a:r>
              <a:rPr lang="hu-HU" sz="3600" dirty="0" smtClean="0"/>
              <a:t>Központi fűtésrendszer korszerűsítése:  fűrészkorpa tüzelőanyagú, 6 MW-os </a:t>
            </a:r>
            <a:r>
              <a:rPr lang="hu-HU" sz="3600" dirty="0" err="1" smtClean="0"/>
              <a:t>központifűtés</a:t>
            </a:r>
            <a:r>
              <a:rPr lang="hu-HU" sz="3600" dirty="0" smtClean="0"/>
              <a:t> kazán üzembe helyezése egy </a:t>
            </a:r>
            <a:r>
              <a:rPr lang="hu-HU" sz="3600" dirty="0" err="1" smtClean="0"/>
              <a:t>tömbháznegyed</a:t>
            </a:r>
            <a:r>
              <a:rPr lang="hu-HU" sz="3600" dirty="0" smtClean="0"/>
              <a:t> </a:t>
            </a:r>
            <a:r>
              <a:rPr lang="hu-HU" sz="3600" dirty="0" err="1" smtClean="0"/>
              <a:t>központifűtés</a:t>
            </a:r>
            <a:r>
              <a:rPr lang="hu-HU" sz="3600" dirty="0" smtClean="0"/>
              <a:t> rendszerének felújításával, 2003-tól kezdődően (Dán Kormányprogram)</a:t>
            </a:r>
          </a:p>
          <a:p>
            <a:pPr lvl="1"/>
            <a:r>
              <a:rPr lang="hu-HU" sz="3600" dirty="0" smtClean="0"/>
              <a:t>Gyergyószentmiklós többi </a:t>
            </a:r>
            <a:r>
              <a:rPr lang="hu-HU" sz="3600" dirty="0" err="1" smtClean="0"/>
              <a:t>tömbháznegyedének</a:t>
            </a:r>
            <a:r>
              <a:rPr lang="hu-HU" sz="3600" dirty="0" smtClean="0"/>
              <a:t> </a:t>
            </a:r>
            <a:r>
              <a:rPr lang="hu-HU" sz="3600" dirty="0" err="1" smtClean="0"/>
              <a:t>központifűtéshálózatára</a:t>
            </a:r>
            <a:r>
              <a:rPr lang="hu-HU" sz="3600" dirty="0" smtClean="0"/>
              <a:t> a korszerű vezetékrendszer megteremtése 2005-tól kezdődően (Belügy és Közigazgatási Reformok Minisztériuma)</a:t>
            </a:r>
          </a:p>
          <a:p>
            <a:pPr lvl="1"/>
            <a:r>
              <a:rPr lang="hu-HU" sz="3600" dirty="0" smtClean="0"/>
              <a:t>Fa őrlemény tüzelőanyagú, 3 MW és 9 MW-os </a:t>
            </a:r>
            <a:r>
              <a:rPr lang="hu-HU" sz="3600" dirty="0" err="1" smtClean="0"/>
              <a:t>központifűtés</a:t>
            </a:r>
            <a:r>
              <a:rPr lang="hu-HU" sz="3600" dirty="0" smtClean="0"/>
              <a:t> kazán üzembe helyezése a meglévők mellé, két </a:t>
            </a:r>
            <a:r>
              <a:rPr lang="hu-HU" sz="3600" dirty="0" err="1" smtClean="0"/>
              <a:t>tömbháznegyed</a:t>
            </a:r>
            <a:r>
              <a:rPr lang="hu-HU" sz="3600" dirty="0" smtClean="0"/>
              <a:t> </a:t>
            </a:r>
            <a:r>
              <a:rPr lang="hu-HU" sz="3600" dirty="0" err="1" smtClean="0"/>
              <a:t>központifűtés</a:t>
            </a:r>
            <a:r>
              <a:rPr lang="hu-HU" sz="3600" dirty="0" smtClean="0"/>
              <a:t> rendszerének felújításával, 2009-tól kezdődően (magán befektető)</a:t>
            </a:r>
          </a:p>
          <a:p>
            <a:pPr lvl="1"/>
            <a:r>
              <a:rPr lang="hu-HU" sz="3600" dirty="0" smtClean="0"/>
              <a:t>Közvilágítási világítótestek cseréje az egész városban 2009-ben (magán befektető)</a:t>
            </a:r>
          </a:p>
          <a:p>
            <a:pPr lvl="1"/>
            <a:r>
              <a:rPr lang="hu-HU" sz="3600" dirty="0" err="1" smtClean="0"/>
              <a:t>Tömbházszigetelési</a:t>
            </a:r>
            <a:r>
              <a:rPr lang="hu-HU" sz="3600" dirty="0" smtClean="0"/>
              <a:t> program elindítás (két tömbház) 2009-ben (Vidék és Turisztika Fejlesztési Minisztérium)</a:t>
            </a:r>
          </a:p>
          <a:p>
            <a:pPr lvl="1"/>
            <a:r>
              <a:rPr lang="hu-HU" sz="3600" dirty="0" smtClean="0"/>
              <a:t>Napkollektorok szerelése hét közoktatási intézmény tetejére </a:t>
            </a:r>
            <a:r>
              <a:rPr lang="hu-HU" sz="3600" dirty="0" err="1" smtClean="0"/>
              <a:t>melegvíz</a:t>
            </a:r>
            <a:r>
              <a:rPr lang="hu-HU" sz="3600" dirty="0" smtClean="0"/>
              <a:t> előállítás céljából 2010-tő (Környezetvédelmi Alap) </a:t>
            </a:r>
          </a:p>
          <a:p>
            <a:pPr lvl="1"/>
            <a:r>
              <a:rPr lang="hu-HU" sz="3600" dirty="0" smtClean="0"/>
              <a:t>Szélenergia felhasználására a mérési adatok gyűjtése 2012-től (Magán befektető)</a:t>
            </a:r>
          </a:p>
          <a:p>
            <a:pPr lvl="1"/>
            <a:r>
              <a:rPr lang="hu-HU" sz="3600" dirty="0" smtClean="0"/>
              <a:t>Vízenergia felhasználásának felmérése</a:t>
            </a:r>
          </a:p>
          <a:p>
            <a:endParaRPr lang="hu-HU" sz="3600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800" dirty="0" err="1" smtClean="0"/>
              <a:t>Energiahatákonyság</a:t>
            </a:r>
            <a:r>
              <a:rPr lang="hu-HU" sz="3800" dirty="0" smtClean="0"/>
              <a:t> növelésnek lehetőségei Gyergyószentmiklóson</a:t>
            </a:r>
            <a:endParaRPr lang="hu-HU" sz="3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AutoNum type="arabicPeriod"/>
            </a:pPr>
            <a:r>
              <a:rPr lang="hu-HU" b="1" dirty="0" smtClean="0">
                <a:latin typeface="+mj-lt"/>
              </a:rPr>
              <a:t>Napkollektoros program</a:t>
            </a:r>
          </a:p>
          <a:p>
            <a:pPr marL="633222" indent="-514350">
              <a:buNone/>
            </a:pPr>
            <a:r>
              <a:rPr lang="hu-HU" dirty="0" smtClean="0"/>
              <a:t>Az önkormányzat 2011-ben a város több iskolájára szerelt fel napkollektorokat (7 épület)</a:t>
            </a:r>
          </a:p>
          <a:p>
            <a:pPr lvl="0">
              <a:buNone/>
            </a:pPr>
            <a:r>
              <a:rPr lang="hu-HU" dirty="0" smtClean="0"/>
              <a:t>A projekt összköltsége 500 ezer lej, amiből 385 ezer lej a környezetvédelmi alapból származott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800" dirty="0" err="1" smtClean="0"/>
              <a:t>Energiahatákonyság</a:t>
            </a:r>
            <a:r>
              <a:rPr lang="hu-HU" sz="3800" dirty="0" smtClean="0"/>
              <a:t> növelésnek lehetőségei Gyergyószentmiklóson</a:t>
            </a:r>
            <a:endParaRPr lang="hu-HU" sz="3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b="1" dirty="0" smtClean="0">
                <a:latin typeface="+mj-lt"/>
              </a:rPr>
              <a:t>2. Távhőszolgáltatás</a:t>
            </a:r>
          </a:p>
          <a:p>
            <a:pPr>
              <a:buNone/>
            </a:pPr>
            <a:r>
              <a:rPr lang="hu-HU" dirty="0" smtClean="0"/>
              <a:t>	Az első biomassza alapú távfűtő központ: 2004</a:t>
            </a:r>
          </a:p>
          <a:p>
            <a:r>
              <a:rPr lang="hu-HU" dirty="0" smtClean="0"/>
              <a:t>Előnyei: gazdaságos méretarány, megújuló energiaforrás, ideális tüzelőanyag beszállítási körzet nagyság  (</a:t>
            </a:r>
            <a:r>
              <a:rPr lang="hu-HU" dirty="0" err="1" smtClean="0"/>
              <a:t>max</a:t>
            </a:r>
            <a:r>
              <a:rPr lang="hu-HU" dirty="0" smtClean="0"/>
              <a:t> 50 km), munkahelyteremtés, civil közreműködés, korszerű távfűtés, stb.</a:t>
            </a:r>
          </a:p>
          <a:p>
            <a:r>
              <a:rPr lang="hu-HU" dirty="0" smtClean="0"/>
              <a:t>Hátrány: ha a </a:t>
            </a:r>
            <a:r>
              <a:rPr lang="hu-HU" dirty="0" err="1" smtClean="0"/>
              <a:t>faapríték</a:t>
            </a:r>
            <a:r>
              <a:rPr lang="hu-HU" dirty="0" smtClean="0"/>
              <a:t> sokat áll, erjedni, rothadni kezd, feldolgozása is időbe  telik, nedvességtartalma erősen befolyásolja a fűtőértékét</a:t>
            </a:r>
          </a:p>
          <a:p>
            <a:endParaRPr lang="hu-HU" dirty="0" smtClean="0"/>
          </a:p>
          <a:p>
            <a:r>
              <a:rPr lang="hu-HU" dirty="0" smtClean="0"/>
              <a:t>Az I. fűrészporral működő </a:t>
            </a:r>
            <a:r>
              <a:rPr lang="hu-HU" dirty="0" err="1" smtClean="0"/>
              <a:t>hőközpont</a:t>
            </a:r>
            <a:r>
              <a:rPr lang="hu-HU" dirty="0" smtClean="0"/>
              <a:t> a város Forradalom negyedében 500 </a:t>
            </a:r>
            <a:r>
              <a:rPr lang="hu-HU" dirty="0" err="1" smtClean="0"/>
              <a:t>tömbházlakás</a:t>
            </a:r>
            <a:r>
              <a:rPr lang="hu-HU" dirty="0" smtClean="0"/>
              <a:t>, 15 magánház, 4 iskola és a korház fűtését és </a:t>
            </a:r>
            <a:r>
              <a:rPr lang="hu-HU" dirty="0" err="1" smtClean="0"/>
              <a:t>melegvíz</a:t>
            </a:r>
            <a:r>
              <a:rPr lang="hu-HU" dirty="0" smtClean="0"/>
              <a:t> ellátását biztosította.</a:t>
            </a:r>
          </a:p>
          <a:p>
            <a:endParaRPr lang="hu-HU" dirty="0" smtClean="0"/>
          </a:p>
          <a:p>
            <a:r>
              <a:rPr lang="hu-HU" dirty="0" smtClean="0"/>
              <a:t>A kazán termikus teljesítménye: 6 MW-t volt.</a:t>
            </a:r>
          </a:p>
          <a:p>
            <a:r>
              <a:rPr lang="hu-HU" dirty="0" smtClean="0"/>
              <a:t>A beruházás költsége: 2, </a:t>
            </a:r>
            <a:r>
              <a:rPr lang="hu-HU" dirty="0" err="1" smtClean="0"/>
              <a:t>2</a:t>
            </a:r>
            <a:r>
              <a:rPr lang="hu-HU" dirty="0" smtClean="0"/>
              <a:t> millió euro - ennek 45%-át a Dániai Környezetvédelmi Minisztérium finanszírozta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331</TotalTime>
  <Words>1247</Words>
  <Application>Microsoft Office PowerPoint</Application>
  <PresentationFormat>Diavetítés a képernyőre (4:3 oldalarány)</PresentationFormat>
  <Paragraphs>162</Paragraphs>
  <Slides>26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7" baseType="lpstr">
      <vt:lpstr>Module</vt:lpstr>
      <vt:lpstr>            GYERGYÓSZENTMIKLÓS            MEGYEI JOGÚ VÁROS              2013  </vt:lpstr>
      <vt:lpstr>2013. február 8-10  Nyitókonferencia</vt:lpstr>
      <vt:lpstr>Romániai célkitűzések, az Európai Uniós stratégiák szerint 2013-, 2020-, 2030-</vt:lpstr>
      <vt:lpstr>Általános irányelvek</vt:lpstr>
      <vt:lpstr> Energiahatákonyság növelésnek lehetőségei Gyergyószentmiklóson </vt:lpstr>
      <vt:lpstr>Energiahatékonyság növelésnek lehetőségei Gyergyószentmiklóson</vt:lpstr>
      <vt:lpstr>Energiahatákonyság növelésnek lehetőségei Gyergyószentmiklóson</vt:lpstr>
      <vt:lpstr>Energiahatákonyság növelésnek lehetőségei Gyergyószentmiklóson</vt:lpstr>
      <vt:lpstr>Energiahatákonyság növelésnek lehetőségei Gyergyószentmiklóson</vt:lpstr>
      <vt:lpstr>Távhőszolgáltatás folyt.</vt:lpstr>
      <vt:lpstr>Tömbházszigetelés</vt:lpstr>
      <vt:lpstr>Tömbházszigetelés folyt.</vt:lpstr>
      <vt:lpstr>Közlekedés</vt:lpstr>
      <vt:lpstr>Közvilágítás</vt:lpstr>
      <vt:lpstr>Szélfarm</vt:lpstr>
      <vt:lpstr>Szélfarm folyt.</vt:lpstr>
      <vt:lpstr>Románia energiapolitikája</vt:lpstr>
      <vt:lpstr>Románia energiapolitikája Jelenlegi helyzet</vt:lpstr>
      <vt:lpstr>Románia energiapolitikája</vt:lpstr>
      <vt:lpstr>20. dia</vt:lpstr>
      <vt:lpstr>21. dia</vt:lpstr>
      <vt:lpstr>A megújuló energiaforrások becsült potenciálja Romániában</vt:lpstr>
      <vt:lpstr>A megújuló energiaforrások  regionális eloszlása Romániában</vt:lpstr>
      <vt:lpstr>A megújuló energiaforrások elméleti potenciálja Romániában</vt:lpstr>
      <vt:lpstr>Románia napenergia térképe</vt:lpstr>
      <vt:lpstr>Szakirodalom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EM-Rendszergazda</dc:creator>
  <cp:lastModifiedBy>Terbe Zoltán</cp:lastModifiedBy>
  <cp:revision>33</cp:revision>
  <dcterms:created xsi:type="dcterms:W3CDTF">2013-02-05T16:50:08Z</dcterms:created>
  <dcterms:modified xsi:type="dcterms:W3CDTF">2013-02-07T08:05:14Z</dcterms:modified>
</cp:coreProperties>
</file>