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71" r:id="rId8"/>
    <p:sldId id="270" r:id="rId9"/>
    <p:sldId id="272" r:id="rId10"/>
    <p:sldId id="269" r:id="rId11"/>
    <p:sldId id="273" r:id="rId12"/>
    <p:sldId id="274"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72"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02575-5F8D-4B56-97A0-1F5ADF96EAC8}" type="datetimeFigureOut">
              <a:rPr lang="lt-LT" smtClean="0"/>
              <a:pPr/>
              <a:t>2013.10.08</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93294-8401-48D9-8861-CF4F1A08B819}" type="slidenum">
              <a:rPr lang="lt-LT" smtClean="0"/>
              <a:pPr/>
              <a:t>‹#›</a:t>
            </a:fld>
            <a:endParaRPr lang="lt-LT"/>
          </a:p>
        </p:txBody>
      </p:sp>
    </p:spTree>
    <p:extLst>
      <p:ext uri="{BB962C8B-B14F-4D97-AF65-F5344CB8AC3E}">
        <p14:creationId xmlns:p14="http://schemas.microsoft.com/office/powerpoint/2010/main" xmlns="" val="395937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C3E93294-8401-48D9-8861-CF4F1A08B819}" type="slidenum">
              <a:rPr lang="lt-LT" smtClean="0"/>
              <a:pPr/>
              <a:t>11</a:t>
            </a:fld>
            <a:endParaRPr lang="lt-LT"/>
          </a:p>
        </p:txBody>
      </p:sp>
    </p:spTree>
    <p:extLst>
      <p:ext uri="{BB962C8B-B14F-4D97-AF65-F5344CB8AC3E}">
        <p14:creationId xmlns:p14="http://schemas.microsoft.com/office/powerpoint/2010/main" xmlns="" val="38265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C3E93294-8401-48D9-8861-CF4F1A08B819}" type="slidenum">
              <a:rPr lang="lt-LT" smtClean="0"/>
              <a:pPr/>
              <a:t>13</a:t>
            </a:fld>
            <a:endParaRPr lang="lt-LT"/>
          </a:p>
        </p:txBody>
      </p:sp>
    </p:spTree>
    <p:extLst>
      <p:ext uri="{BB962C8B-B14F-4D97-AF65-F5344CB8AC3E}">
        <p14:creationId xmlns:p14="http://schemas.microsoft.com/office/powerpoint/2010/main" xmlns="" val="309337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72499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123583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334869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419297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409416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111539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171237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275614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352610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83535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14135-5970-41E5-9F58-7A77D1CC4457}" type="datetimeFigureOut">
              <a:rPr lang="en-US" smtClean="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116007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14135-5970-41E5-9F58-7A77D1CC4457}" type="datetimeFigureOut">
              <a:rPr lang="en-US" smtClean="0"/>
              <a:pPr/>
              <a:t>10/8/2013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24542-AA35-4B18-BF3B-404DCE47082A}" type="slidenum">
              <a:rPr lang="en-US" smtClean="0"/>
              <a:pPr/>
              <a:t>‹#›</a:t>
            </a:fld>
            <a:endParaRPr lang="en-US" dirty="0"/>
          </a:p>
        </p:txBody>
      </p:sp>
    </p:spTree>
    <p:extLst>
      <p:ext uri="{BB962C8B-B14F-4D97-AF65-F5344CB8AC3E}">
        <p14:creationId xmlns:p14="http://schemas.microsoft.com/office/powerpoint/2010/main" xmlns="" val="59374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2362200"/>
          </a:xfrm>
        </p:spPr>
        <p:txBody>
          <a:bodyPr>
            <a:normAutofit fontScale="90000"/>
          </a:bodyPr>
          <a:lstStyle/>
          <a:p>
            <a:r>
              <a:rPr lang="lt-LT" b="1" dirty="0" smtClean="0">
                <a:latin typeface="+mn-lt"/>
              </a:rPr>
              <a:t>Atsinaujinanti energija – praktiniai </a:t>
            </a:r>
            <a:r>
              <a:rPr lang="lt-LT" b="1" dirty="0">
                <a:latin typeface="+mn-lt"/>
              </a:rPr>
              <a:t>aspektai</a:t>
            </a:r>
            <a:br>
              <a:rPr lang="lt-LT" b="1" dirty="0">
                <a:latin typeface="+mn-lt"/>
              </a:rPr>
            </a:br>
            <a:r>
              <a:rPr lang="lt-LT" b="1" dirty="0" err="1">
                <a:latin typeface="+mn-lt"/>
              </a:rPr>
              <a:t>Erneuerbare</a:t>
            </a:r>
            <a:r>
              <a:rPr lang="lt-LT" b="1" dirty="0">
                <a:latin typeface="+mn-lt"/>
              </a:rPr>
              <a:t> </a:t>
            </a:r>
            <a:r>
              <a:rPr lang="lt-LT" b="1" dirty="0" err="1">
                <a:latin typeface="+mn-lt"/>
              </a:rPr>
              <a:t>Energien</a:t>
            </a:r>
            <a:r>
              <a:rPr lang="lt-LT" b="1" dirty="0">
                <a:latin typeface="+mn-lt"/>
              </a:rPr>
              <a:t> - </a:t>
            </a:r>
            <a:r>
              <a:rPr lang="lt-LT" b="1" dirty="0" err="1">
                <a:latin typeface="+mn-lt"/>
              </a:rPr>
              <a:t>Praktische</a:t>
            </a:r>
            <a:r>
              <a:rPr lang="lt-LT" b="1" dirty="0">
                <a:latin typeface="+mn-lt"/>
              </a:rPr>
              <a:t> Aspekte</a:t>
            </a:r>
          </a:p>
        </p:txBody>
      </p:sp>
      <p:sp>
        <p:nvSpPr>
          <p:cNvPr id="3" name="Subtitle 2"/>
          <p:cNvSpPr>
            <a:spLocks noGrp="1"/>
          </p:cNvSpPr>
          <p:nvPr>
            <p:ph type="subTitle" idx="1"/>
          </p:nvPr>
        </p:nvSpPr>
        <p:spPr/>
        <p:txBody>
          <a:bodyPr>
            <a:normAutofit fontScale="92500"/>
          </a:bodyPr>
          <a:lstStyle/>
          <a:p>
            <a:r>
              <a:rPr lang="lt-LT" dirty="0">
                <a:solidFill>
                  <a:schemeClr val="tx1">
                    <a:lumMod val="50000"/>
                    <a:lumOff val="50000"/>
                  </a:schemeClr>
                </a:solidFill>
              </a:rPr>
              <a:t>”Jei ir toliau darysi tai, ką esi įpratęs daryti – ir toliau turėsi tai, ką esi įpratęs turėti.” </a:t>
            </a:r>
            <a:r>
              <a:rPr lang="lt-LT" i="1" dirty="0">
                <a:solidFill>
                  <a:schemeClr val="tx1">
                    <a:lumMod val="50000"/>
                    <a:lumOff val="50000"/>
                  </a:schemeClr>
                </a:solidFill>
              </a:rPr>
              <a:t>Graffiti ant namo sienos</a:t>
            </a:r>
            <a:endParaRPr lang="en-US" dirty="0">
              <a:solidFill>
                <a:schemeClr val="tx1">
                  <a:lumMod val="50000"/>
                  <a:lumOff val="50000"/>
                </a:schemeClr>
              </a:solidFill>
            </a:endParaRPr>
          </a:p>
        </p:txBody>
      </p:sp>
    </p:spTree>
    <p:extLst>
      <p:ext uri="{BB962C8B-B14F-4D97-AF65-F5344CB8AC3E}">
        <p14:creationId xmlns:p14="http://schemas.microsoft.com/office/powerpoint/2010/main" xmlns="" val="4255645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44562"/>
          </a:xfrm>
        </p:spPr>
        <p:txBody>
          <a:bodyPr>
            <a:normAutofit fontScale="90000"/>
          </a:bodyPr>
          <a:lstStyle/>
          <a:p>
            <a:r>
              <a:rPr lang="lt-LT" dirty="0" smtClean="0"/>
              <a:t>Pramoniniai objektai</a:t>
            </a:r>
            <a:r>
              <a:rPr lang="de-DE" dirty="0" smtClean="0"/>
              <a:t/>
            </a:r>
            <a:br>
              <a:rPr lang="de-DE" dirty="0" smtClean="0"/>
            </a:br>
            <a:r>
              <a:rPr lang="de-DE" dirty="0" smtClean="0"/>
              <a:t>Industriestandorte</a:t>
            </a:r>
            <a:endParaRPr lang="lt-LT"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069731"/>
            <a:ext cx="6019800" cy="5788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83958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Faktas</a:t>
            </a:r>
            <a:r>
              <a:rPr lang="de-DE" dirty="0" smtClean="0"/>
              <a:t/>
            </a:r>
            <a:br>
              <a:rPr lang="de-DE" dirty="0" smtClean="0"/>
            </a:br>
            <a:r>
              <a:rPr lang="de-DE" dirty="0" smtClean="0"/>
              <a:t>Tatsache</a:t>
            </a:r>
            <a:endParaRPr lang="lt-LT" dirty="0"/>
          </a:p>
        </p:txBody>
      </p:sp>
      <p:sp>
        <p:nvSpPr>
          <p:cNvPr id="3" name="Content Placeholder 2"/>
          <p:cNvSpPr>
            <a:spLocks noGrp="1"/>
          </p:cNvSpPr>
          <p:nvPr>
            <p:ph idx="1"/>
          </p:nvPr>
        </p:nvSpPr>
        <p:spPr/>
        <p:txBody>
          <a:bodyPr>
            <a:normAutofit fontScale="92500" lnSpcReduction="20000"/>
          </a:bodyPr>
          <a:lstStyle/>
          <a:p>
            <a:endParaRPr lang="lt-LT" dirty="0" smtClean="0"/>
          </a:p>
          <a:p>
            <a:endParaRPr lang="lt-LT" dirty="0"/>
          </a:p>
          <a:p>
            <a:endParaRPr lang="lt-LT" dirty="0" smtClean="0"/>
          </a:p>
          <a:p>
            <a:endParaRPr lang="lt-LT" dirty="0"/>
          </a:p>
          <a:p>
            <a:r>
              <a:rPr lang="lt-LT" sz="2800" dirty="0" smtClean="0"/>
              <a:t>B</a:t>
            </a:r>
            <a:r>
              <a:rPr lang="en-US" sz="2800" dirty="0" smtClean="0"/>
              <a:t>OD</a:t>
            </a:r>
            <a:r>
              <a:rPr lang="lt-LT" sz="2800" dirty="0" smtClean="0"/>
              <a:t> </a:t>
            </a:r>
            <a:r>
              <a:rPr lang="lt-LT" sz="2800" dirty="0"/>
              <a:t>group </a:t>
            </a:r>
            <a:r>
              <a:rPr lang="lt-LT" sz="2800" dirty="0" smtClean="0"/>
              <a:t>gamykla Vilniuje, </a:t>
            </a:r>
            <a:r>
              <a:rPr lang="lt-LT" sz="2800" dirty="0"/>
              <a:t>30.000 m2, 10 MW, 112 </a:t>
            </a:r>
            <a:r>
              <a:rPr lang="lt-LT" sz="2800" dirty="0" smtClean="0"/>
              <a:t>gręžinių </a:t>
            </a:r>
            <a:r>
              <a:rPr lang="lt-LT" sz="2800" dirty="0"/>
              <a:t>150 m </a:t>
            </a:r>
            <a:r>
              <a:rPr lang="lt-LT" sz="2800" dirty="0" smtClean="0"/>
              <a:t>gylyje; šilumos siurbl</a:t>
            </a:r>
            <a:r>
              <a:rPr lang="en-US" sz="2800" dirty="0" err="1" smtClean="0"/>
              <a:t>iai</a:t>
            </a:r>
            <a:r>
              <a:rPr lang="lt-LT" sz="2800" dirty="0" smtClean="0"/>
              <a:t> </a:t>
            </a:r>
            <a:r>
              <a:rPr lang="lt-LT" sz="2800" dirty="0"/>
              <a:t>vanduo – vanduo.</a:t>
            </a:r>
          </a:p>
          <a:p>
            <a:r>
              <a:rPr lang="lt-LT" sz="2800" dirty="0" smtClean="0"/>
              <a:t>šildymas </a:t>
            </a:r>
            <a:r>
              <a:rPr lang="lt-LT" sz="2800" dirty="0"/>
              <a:t>6 kartus pigesnis nei mieste. </a:t>
            </a:r>
            <a:endParaRPr lang="de-DE" sz="2800" dirty="0" smtClean="0"/>
          </a:p>
          <a:p>
            <a:r>
              <a:rPr lang="de-DE" sz="2800" dirty="0"/>
              <a:t>BOD-Gruppe Fabrik in Vilnius, 30.000 m2, 10 MW, 112 </a:t>
            </a:r>
            <a:r>
              <a:rPr lang="de-DE" sz="2800" dirty="0" smtClean="0"/>
              <a:t>Bohrungen </a:t>
            </a:r>
            <a:r>
              <a:rPr lang="de-DE" sz="2800" dirty="0"/>
              <a:t>in einer Tiefe von 150 m, Wärmepumpen Wasser - Wasser.</a:t>
            </a:r>
          </a:p>
          <a:p>
            <a:r>
              <a:rPr lang="de-DE" sz="2800" dirty="0"/>
              <a:t>Heizung </a:t>
            </a:r>
            <a:r>
              <a:rPr lang="de-DE" sz="2800" dirty="0" smtClean="0"/>
              <a:t>6mal billiger, </a:t>
            </a:r>
            <a:r>
              <a:rPr lang="de-DE" sz="2800" dirty="0"/>
              <a:t>als in der Stadt.</a:t>
            </a:r>
            <a:endParaRPr lang="lt-LT" sz="2800" dirty="0"/>
          </a:p>
        </p:txBody>
      </p:sp>
      <p:pic>
        <p:nvPicPr>
          <p:cNvPr id="3074" name="Picture 2" descr="C:\Users\P480\Desktop\virtual_pho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1676398"/>
            <a:ext cx="4951666" cy="1828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1689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lt-LT" dirty="0"/>
              <a:t>Kompleksinio sprendimo </a:t>
            </a:r>
            <a:r>
              <a:rPr lang="lt-LT" dirty="0" smtClean="0"/>
              <a:t>realizavimas</a:t>
            </a:r>
            <a:r>
              <a:rPr lang="de-DE" dirty="0" smtClean="0"/>
              <a:t/>
            </a:r>
            <a:br>
              <a:rPr lang="de-DE" dirty="0" smtClean="0"/>
            </a:br>
            <a:r>
              <a:rPr lang="de-DE" dirty="0" smtClean="0"/>
              <a:t>Die komplexen Lösungen realisieren</a:t>
            </a:r>
            <a:endParaRPr lang="lt-LT" dirty="0"/>
          </a:p>
        </p:txBody>
      </p:sp>
      <p:sp>
        <p:nvSpPr>
          <p:cNvPr id="3" name="Content Placeholder 2"/>
          <p:cNvSpPr>
            <a:spLocks noGrp="1"/>
          </p:cNvSpPr>
          <p:nvPr>
            <p:ph idx="1"/>
          </p:nvPr>
        </p:nvSpPr>
        <p:spPr>
          <a:xfrm>
            <a:off x="457200" y="1905000"/>
            <a:ext cx="8229600" cy="4525963"/>
          </a:xfrm>
        </p:spPr>
        <p:txBody>
          <a:bodyPr>
            <a:normAutofit fontScale="47500" lnSpcReduction="20000"/>
          </a:bodyPr>
          <a:lstStyle/>
          <a:p>
            <a:r>
              <a:rPr lang="lt-LT" dirty="0"/>
              <a:t>Šiluminis pastato </a:t>
            </a:r>
            <a:r>
              <a:rPr lang="lt-LT" dirty="0" smtClean="0"/>
              <a:t>monitoringas</a:t>
            </a:r>
            <a:endParaRPr lang="lt-LT" dirty="0"/>
          </a:p>
          <a:p>
            <a:r>
              <a:rPr lang="lt-LT" dirty="0"/>
              <a:t>Atliekami skaičiavimai ir paruošiamas </a:t>
            </a:r>
            <a:r>
              <a:rPr lang="lt-LT" dirty="0" smtClean="0"/>
              <a:t>projektas</a:t>
            </a:r>
            <a:endParaRPr lang="lt-LT" dirty="0"/>
          </a:p>
          <a:p>
            <a:r>
              <a:rPr lang="lt-LT" dirty="0"/>
              <a:t>Kritinių,  šilumai laidžių „tiltelių“ </a:t>
            </a:r>
            <a:r>
              <a:rPr lang="lt-LT" dirty="0" smtClean="0"/>
              <a:t>pašalinimas </a:t>
            </a:r>
            <a:endParaRPr lang="lt-LT" dirty="0"/>
          </a:p>
          <a:p>
            <a:r>
              <a:rPr lang="lt-LT" dirty="0"/>
              <a:t>Technologinio proceso šilumos šaltinių įjungimas į rekuperavimo sistemą, racionalizuojant </a:t>
            </a:r>
            <a:r>
              <a:rPr lang="lt-LT" dirty="0" smtClean="0"/>
              <a:t>vėdinimą</a:t>
            </a:r>
            <a:endParaRPr lang="lt-LT" dirty="0"/>
          </a:p>
          <a:p>
            <a:r>
              <a:rPr lang="lt-LT" dirty="0"/>
              <a:t>Įrengiamas šilumos siurblys su gruntiniu mainininku (arba giluminis gręžinys</a:t>
            </a:r>
            <a:r>
              <a:rPr lang="lt-LT" dirty="0" smtClean="0"/>
              <a:t>)</a:t>
            </a:r>
            <a:endParaRPr lang="lt-LT" dirty="0"/>
          </a:p>
          <a:p>
            <a:r>
              <a:rPr lang="lt-LT" dirty="0"/>
              <a:t>Karšto vandens ruošimui įrengiami saulės </a:t>
            </a:r>
            <a:r>
              <a:rPr lang="lt-LT" dirty="0" smtClean="0"/>
              <a:t>kolektoriai</a:t>
            </a:r>
            <a:endParaRPr lang="lt-LT" dirty="0"/>
          </a:p>
          <a:p>
            <a:r>
              <a:rPr lang="lt-LT" dirty="0"/>
              <a:t>Sutvarkoma šilumos srautų valdymo </a:t>
            </a:r>
            <a:r>
              <a:rPr lang="lt-LT" dirty="0" smtClean="0"/>
              <a:t>sistema</a:t>
            </a:r>
            <a:endParaRPr lang="de-DE" dirty="0" smtClean="0"/>
          </a:p>
          <a:p>
            <a:endParaRPr lang="de-DE" dirty="0" smtClean="0"/>
          </a:p>
          <a:p>
            <a:r>
              <a:rPr lang="de-DE" dirty="0" smtClean="0"/>
              <a:t>Thermale Monitoring des Gebäudes</a:t>
            </a:r>
            <a:endParaRPr lang="de-DE" dirty="0"/>
          </a:p>
          <a:p>
            <a:r>
              <a:rPr lang="de-DE" dirty="0"/>
              <a:t>Berechnungen werden </a:t>
            </a:r>
            <a:r>
              <a:rPr lang="de-DE" dirty="0" smtClean="0"/>
              <a:t>durchgeführt und das </a:t>
            </a:r>
            <a:r>
              <a:rPr lang="de-DE" dirty="0"/>
              <a:t>Projekt </a:t>
            </a:r>
            <a:r>
              <a:rPr lang="de-DE" dirty="0" smtClean="0"/>
              <a:t>wird vorbereitet</a:t>
            </a:r>
            <a:endParaRPr lang="de-DE" dirty="0"/>
          </a:p>
          <a:p>
            <a:r>
              <a:rPr lang="de-DE" dirty="0" smtClean="0"/>
              <a:t>Entfernung kritischen, wärmeleitenden </a:t>
            </a:r>
            <a:r>
              <a:rPr lang="de-DE" dirty="0"/>
              <a:t>"Brücke</a:t>
            </a:r>
            <a:r>
              <a:rPr lang="de-DE" dirty="0" smtClean="0"/>
              <a:t>"</a:t>
            </a:r>
            <a:endParaRPr lang="de-DE" dirty="0"/>
          </a:p>
          <a:p>
            <a:r>
              <a:rPr lang="de-DE" dirty="0"/>
              <a:t>Der technologische Prozess </a:t>
            </a:r>
            <a:r>
              <a:rPr lang="de-DE" dirty="0" smtClean="0"/>
              <a:t>von Einschalten </a:t>
            </a:r>
            <a:r>
              <a:rPr lang="de-DE" dirty="0"/>
              <a:t>der </a:t>
            </a:r>
            <a:r>
              <a:rPr lang="de-DE" dirty="0" err="1" smtClean="0"/>
              <a:t>Wärmeqellen</a:t>
            </a:r>
            <a:r>
              <a:rPr lang="de-DE" dirty="0" smtClean="0"/>
              <a:t> in das </a:t>
            </a:r>
            <a:r>
              <a:rPr lang="de-DE" dirty="0" err="1" smtClean="0"/>
              <a:t>Rekuperationssystem</a:t>
            </a:r>
            <a:r>
              <a:rPr lang="de-DE" dirty="0" smtClean="0"/>
              <a:t>, </a:t>
            </a:r>
            <a:r>
              <a:rPr lang="de-DE" dirty="0"/>
              <a:t>die </a:t>
            </a:r>
            <a:r>
              <a:rPr lang="de-DE" dirty="0" smtClean="0"/>
              <a:t>Belüftung</a:t>
            </a:r>
            <a:endParaRPr lang="de-DE" dirty="0"/>
          </a:p>
          <a:p>
            <a:r>
              <a:rPr lang="de-DE" dirty="0" smtClean="0"/>
              <a:t>Installiert wird Wärmepumpe (oder Tiefbrunnenbohrung)</a:t>
            </a:r>
            <a:endParaRPr lang="de-DE" dirty="0"/>
          </a:p>
          <a:p>
            <a:r>
              <a:rPr lang="de-DE" dirty="0" smtClean="0"/>
              <a:t>Installiert werden Sonnenkollektoren für die Aufbereitung  des Warmwassers </a:t>
            </a:r>
            <a:endParaRPr lang="de-DE" dirty="0"/>
          </a:p>
          <a:p>
            <a:r>
              <a:rPr lang="de-DE" dirty="0" smtClean="0"/>
              <a:t>Das Wärmeverwaltungssystem wird geregelt</a:t>
            </a:r>
            <a:endParaRPr lang="lt-LT" dirty="0"/>
          </a:p>
        </p:txBody>
      </p:sp>
    </p:spTree>
    <p:extLst>
      <p:ext uri="{BB962C8B-B14F-4D97-AF65-F5344CB8AC3E}">
        <p14:creationId xmlns:p14="http://schemas.microsoft.com/office/powerpoint/2010/main" xmlns="" val="2241242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914400"/>
          </a:xfrm>
        </p:spPr>
        <p:txBody>
          <a:bodyPr/>
          <a:lstStyle/>
          <a:p>
            <a:r>
              <a:rPr lang="lt-LT" b="1" dirty="0" smtClean="0"/>
              <a:t>Ačiū už dėmesį </a:t>
            </a:r>
            <a:r>
              <a:rPr lang="lt-LT" b="1" dirty="0" smtClean="0">
                <a:sym typeface="Wingdings" pitchFamily="2" charset="2"/>
              </a:rPr>
              <a:t></a:t>
            </a:r>
            <a:endParaRPr lang="lt-LT" b="1" dirty="0"/>
          </a:p>
        </p:txBody>
      </p:sp>
      <p:sp>
        <p:nvSpPr>
          <p:cNvPr id="3" name="Content Placeholder 2"/>
          <p:cNvSpPr>
            <a:spLocks noGrp="1"/>
          </p:cNvSpPr>
          <p:nvPr>
            <p:ph idx="1"/>
          </p:nvPr>
        </p:nvSpPr>
        <p:spPr>
          <a:xfrm>
            <a:off x="609600" y="4114801"/>
            <a:ext cx="7924800" cy="1752600"/>
          </a:xfrm>
        </p:spPr>
        <p:txBody>
          <a:bodyPr/>
          <a:lstStyle/>
          <a:p>
            <a:pPr marL="0" indent="0" algn="ctr">
              <a:buNone/>
            </a:pPr>
            <a:r>
              <a:rPr lang="lt-LT" dirty="0" smtClean="0"/>
              <a:t>Stanislovas Rimkus</a:t>
            </a:r>
          </a:p>
          <a:p>
            <a:pPr marL="0" indent="0" algn="ctr">
              <a:buNone/>
            </a:pPr>
            <a:endParaRPr lang="lt-LT" dirty="0"/>
          </a:p>
        </p:txBody>
      </p:sp>
      <p:pic>
        <p:nvPicPr>
          <p:cNvPr id="4098" name="Picture 2" descr="C:\Users\P480\Desktop\thank-you-450x3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0782"/>
            <a:ext cx="4038600" cy="269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334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905000"/>
          </a:xfrm>
        </p:spPr>
        <p:txBody>
          <a:bodyPr>
            <a:normAutofit fontScale="90000"/>
          </a:bodyPr>
          <a:lstStyle/>
          <a:p>
            <a:r>
              <a:rPr lang="lt-LT" dirty="0" smtClean="0"/>
              <a:t>Žemės, oro, saulės bei perteklinės energijos naudojimas </a:t>
            </a:r>
            <a:r>
              <a:rPr lang="lt-LT" dirty="0"/>
              <a:t/>
            </a:r>
            <a:br>
              <a:rPr lang="lt-LT" dirty="0"/>
            </a:br>
            <a:r>
              <a:rPr lang="de-DE" dirty="0" smtClean="0"/>
              <a:t>Nutzung</a:t>
            </a:r>
            <a:r>
              <a:rPr lang="lt-LT" dirty="0" smtClean="0"/>
              <a:t> </a:t>
            </a:r>
            <a:r>
              <a:rPr lang="lt-LT" dirty="0" err="1"/>
              <a:t>von</a:t>
            </a:r>
            <a:r>
              <a:rPr lang="lt-LT" dirty="0"/>
              <a:t> </a:t>
            </a:r>
            <a:r>
              <a:rPr lang="de-DE" dirty="0" err="1" smtClean="0"/>
              <a:t>Erd</a:t>
            </a:r>
            <a:r>
              <a:rPr lang="lt-LT" dirty="0" smtClean="0"/>
              <a:t>-</a:t>
            </a:r>
            <a:r>
              <a:rPr lang="de-DE" dirty="0" smtClean="0"/>
              <a:t>, Luft</a:t>
            </a:r>
            <a:r>
              <a:rPr lang="lt-LT" dirty="0" smtClean="0"/>
              <a:t>-</a:t>
            </a:r>
            <a:r>
              <a:rPr lang="de-DE" dirty="0" smtClean="0"/>
              <a:t>, S</a:t>
            </a:r>
            <a:r>
              <a:rPr lang="lt-LT" dirty="0" err="1" smtClean="0"/>
              <a:t>olar-</a:t>
            </a:r>
            <a:r>
              <a:rPr lang="de-DE" dirty="0" smtClean="0"/>
              <a:t> </a:t>
            </a:r>
            <a:r>
              <a:rPr lang="de-DE" dirty="0"/>
              <a:t>und </a:t>
            </a:r>
            <a:r>
              <a:rPr lang="de-DE" dirty="0" smtClean="0"/>
              <a:t>überschüssiger Energie</a:t>
            </a:r>
            <a:r>
              <a:rPr lang="lt-LT" dirty="0" smtClean="0"/>
              <a:t/>
            </a:r>
            <a:br>
              <a:rPr lang="lt-LT" dirty="0" smtClean="0"/>
            </a:br>
            <a:endParaRPr lang="lt-LT" dirty="0"/>
          </a:p>
        </p:txBody>
      </p:sp>
      <p:sp>
        <p:nvSpPr>
          <p:cNvPr id="3" name="Content Placeholder 2"/>
          <p:cNvSpPr>
            <a:spLocks noGrp="1"/>
          </p:cNvSpPr>
          <p:nvPr>
            <p:ph idx="1"/>
          </p:nvPr>
        </p:nvSpPr>
        <p:spPr>
          <a:xfrm>
            <a:off x="457200" y="2895600"/>
            <a:ext cx="8229600" cy="4144963"/>
          </a:xfrm>
        </p:spPr>
        <p:txBody>
          <a:bodyPr/>
          <a:lstStyle/>
          <a:p>
            <a:r>
              <a:rPr lang="lt-LT" dirty="0" smtClean="0"/>
              <a:t>Mažiausia energijos kaina</a:t>
            </a:r>
          </a:p>
          <a:p>
            <a:r>
              <a:rPr lang="lt-LT" dirty="0" smtClean="0"/>
              <a:t>Prisidedama prie bendrojo planetos atšilimo mažinimo</a:t>
            </a:r>
          </a:p>
          <a:p>
            <a:pPr marL="0" indent="0">
              <a:buNone/>
            </a:pPr>
            <a:r>
              <a:rPr lang="lt-LT" sz="2800" dirty="0" err="1" smtClean="0"/>
              <a:t>Niedrigste</a:t>
            </a:r>
            <a:r>
              <a:rPr lang="lt-LT" sz="2800" dirty="0" smtClean="0"/>
              <a:t> </a:t>
            </a:r>
            <a:r>
              <a:rPr lang="lt-LT" sz="2800" dirty="0" err="1" smtClean="0"/>
              <a:t>Energiepreise</a:t>
            </a:r>
            <a:endParaRPr lang="lt-LT" sz="2800" dirty="0" smtClean="0"/>
          </a:p>
          <a:p>
            <a:pPr marL="0" indent="0">
              <a:buNone/>
            </a:pPr>
            <a:r>
              <a:rPr lang="de-DE" sz="2800" dirty="0"/>
              <a:t>Beitrag zur allgemeinen Verringerung der globalen Erwärmung</a:t>
            </a:r>
            <a:endParaRPr lang="lt-LT" sz="2800" dirty="0"/>
          </a:p>
        </p:txBody>
      </p:sp>
    </p:spTree>
    <p:extLst>
      <p:ext uri="{BB962C8B-B14F-4D97-AF65-F5344CB8AC3E}">
        <p14:creationId xmlns:p14="http://schemas.microsoft.com/office/powerpoint/2010/main" xmlns="" val="8923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lt-LT" dirty="0" smtClean="0"/>
              <a:t>Šilumos siurbliai</a:t>
            </a:r>
            <a:br>
              <a:rPr lang="lt-LT" dirty="0" smtClean="0"/>
            </a:br>
            <a:r>
              <a:rPr lang="lt-LT" dirty="0" err="1"/>
              <a:t>Wärmepumpen</a:t>
            </a:r>
            <a:endParaRPr lang="lt-LT" dirty="0"/>
          </a:p>
        </p:txBody>
      </p:sp>
      <p:sp>
        <p:nvSpPr>
          <p:cNvPr id="3" name="Content Placeholder 2"/>
          <p:cNvSpPr>
            <a:spLocks noGrp="1"/>
          </p:cNvSpPr>
          <p:nvPr>
            <p:ph idx="1"/>
          </p:nvPr>
        </p:nvSpPr>
        <p:spPr/>
        <p:txBody>
          <a:bodyPr>
            <a:normAutofit fontScale="55000" lnSpcReduction="20000"/>
          </a:bodyPr>
          <a:lstStyle/>
          <a:p>
            <a:r>
              <a:rPr lang="lt-LT" dirty="0" smtClean="0"/>
              <a:t>Akivaizdu yra tai, kad  šilumos siurblyje gaminant šilumą nevyksta jokie degimo procesai. Jis paprasčiausiai paima šilumą, esančią ore, grunte ar vandens telkinyje ir perneša ją į Jūsų namus. Tai mažina CO emisiją. Antra, lygindami su kitomis šildymo sistemomis, naudojamas elektros energijos kiekis yra sąlyginai mažas. Taip yra todėl, nes elektra nėra pagrindinis energijos šaltinis, tiesiog ji reikalinga žemės  ar oro šilumos siurblio darbui užtikrinti ir energijos pernešimui. Nors iš aplinkos gaunamos energijos kiekis kinta priklausomai nuo daugelio aplinkybių, tačiau šis dydis svyruoja tarp 60% ir 80%. </a:t>
            </a:r>
          </a:p>
          <a:p>
            <a:endParaRPr lang="lt-LT" dirty="0" smtClean="0"/>
          </a:p>
          <a:p>
            <a:pPr marL="0" indent="0">
              <a:buNone/>
            </a:pPr>
            <a:r>
              <a:rPr lang="de-DE" dirty="0"/>
              <a:t>Es ist klar, dass </a:t>
            </a:r>
            <a:r>
              <a:rPr lang="lt-LT" dirty="0" smtClean="0"/>
              <a:t>bei </a:t>
            </a:r>
            <a:r>
              <a:rPr lang="lt-LT" dirty="0" err="1" smtClean="0"/>
              <a:t>der</a:t>
            </a:r>
            <a:r>
              <a:rPr lang="lt-LT" dirty="0" smtClean="0"/>
              <a:t> </a:t>
            </a:r>
            <a:r>
              <a:rPr lang="de-DE" dirty="0" smtClean="0"/>
              <a:t>Wärmeerzeugung </a:t>
            </a:r>
            <a:r>
              <a:rPr lang="lt-LT" dirty="0" err="1" smtClean="0"/>
              <a:t>in</a:t>
            </a:r>
            <a:r>
              <a:rPr lang="lt-LT" dirty="0" smtClean="0"/>
              <a:t> </a:t>
            </a:r>
            <a:r>
              <a:rPr lang="de-DE" dirty="0" smtClean="0"/>
              <a:t>der </a:t>
            </a:r>
            <a:r>
              <a:rPr lang="de-DE" dirty="0"/>
              <a:t>Wärmepumpe keine </a:t>
            </a:r>
            <a:r>
              <a:rPr lang="de-DE" dirty="0" smtClean="0"/>
              <a:t>Brenn</a:t>
            </a:r>
            <a:r>
              <a:rPr lang="lt-LT" dirty="0" err="1" smtClean="0"/>
              <a:t>prozesse</a:t>
            </a:r>
            <a:r>
              <a:rPr lang="lt-LT" dirty="0" smtClean="0"/>
              <a:t> </a:t>
            </a:r>
            <a:r>
              <a:rPr lang="de-DE" dirty="0" smtClean="0"/>
              <a:t> geschehen. </a:t>
            </a:r>
            <a:r>
              <a:rPr lang="lt-LT" dirty="0" smtClean="0"/>
              <a:t>Man </a:t>
            </a:r>
            <a:r>
              <a:rPr lang="lt-LT" dirty="0" err="1" smtClean="0"/>
              <a:t>nimmt</a:t>
            </a:r>
            <a:r>
              <a:rPr lang="lt-LT" dirty="0" smtClean="0"/>
              <a:t> </a:t>
            </a:r>
            <a:r>
              <a:rPr lang="de-DE" dirty="0" smtClean="0"/>
              <a:t>die</a:t>
            </a:r>
            <a:r>
              <a:rPr lang="lt-LT" dirty="0" smtClean="0"/>
              <a:t> </a:t>
            </a:r>
            <a:r>
              <a:rPr lang="lt-LT" dirty="0" err="1" smtClean="0"/>
              <a:t>warme</a:t>
            </a:r>
            <a:r>
              <a:rPr lang="de-DE" dirty="0" smtClean="0"/>
              <a:t> Luft</a:t>
            </a:r>
            <a:r>
              <a:rPr lang="lt-LT" dirty="0" smtClean="0"/>
              <a:t> </a:t>
            </a:r>
            <a:r>
              <a:rPr lang="lt-LT" dirty="0" err="1" smtClean="0"/>
              <a:t>vom</a:t>
            </a:r>
            <a:r>
              <a:rPr lang="de-DE" dirty="0" smtClean="0"/>
              <a:t> </a:t>
            </a:r>
            <a:r>
              <a:rPr lang="de-DE" dirty="0"/>
              <a:t>Boden oder </a:t>
            </a:r>
            <a:r>
              <a:rPr lang="de-DE" dirty="0" smtClean="0"/>
              <a:t>Wasser-Quelle </a:t>
            </a:r>
            <a:r>
              <a:rPr lang="de-DE" dirty="0"/>
              <a:t>und liefert sie nach Hause. Dadurch </a:t>
            </a:r>
            <a:r>
              <a:rPr lang="de-DE" dirty="0" err="1" smtClean="0"/>
              <a:t>verringer</a:t>
            </a:r>
            <a:r>
              <a:rPr lang="lt-LT" dirty="0" smtClean="0"/>
              <a:t>n</a:t>
            </a:r>
            <a:r>
              <a:rPr lang="de-DE" dirty="0" smtClean="0"/>
              <a:t> </a:t>
            </a:r>
            <a:r>
              <a:rPr lang="de-DE" dirty="0"/>
              <a:t>sich </a:t>
            </a:r>
            <a:r>
              <a:rPr lang="de-DE" dirty="0" smtClean="0"/>
              <a:t>d</a:t>
            </a:r>
            <a:r>
              <a:rPr lang="lt-LT" dirty="0" err="1" smtClean="0"/>
              <a:t>ie</a:t>
            </a:r>
            <a:r>
              <a:rPr lang="de-DE" dirty="0" smtClean="0"/>
              <a:t> </a:t>
            </a:r>
            <a:r>
              <a:rPr lang="de-DE" dirty="0"/>
              <a:t>CO-Emissionen. Zweitens, im Vergleich zu anderen </a:t>
            </a:r>
            <a:r>
              <a:rPr lang="de-DE" dirty="0" smtClean="0"/>
              <a:t>Heizungssystemen </a:t>
            </a:r>
            <a:r>
              <a:rPr lang="de-DE" dirty="0"/>
              <a:t>ist die elektrische Leistung relativ gering. </a:t>
            </a:r>
            <a:r>
              <a:rPr lang="lt-LT" dirty="0" err="1" smtClean="0"/>
              <a:t>Es</a:t>
            </a:r>
            <a:r>
              <a:rPr lang="lt-LT" dirty="0" smtClean="0"/>
              <a:t> </a:t>
            </a:r>
            <a:r>
              <a:rPr lang="lt-LT" dirty="0" err="1" smtClean="0"/>
              <a:t>ist</a:t>
            </a:r>
            <a:r>
              <a:rPr lang="lt-LT" dirty="0" smtClean="0"/>
              <a:t> </a:t>
            </a:r>
            <a:r>
              <a:rPr lang="lt-LT" dirty="0" err="1" smtClean="0"/>
              <a:t>klar</a:t>
            </a:r>
            <a:r>
              <a:rPr lang="de-DE" dirty="0" smtClean="0"/>
              <a:t>, </a:t>
            </a:r>
            <a:r>
              <a:rPr lang="lt-LT" dirty="0" err="1" smtClean="0"/>
              <a:t>dass</a:t>
            </a:r>
            <a:r>
              <a:rPr lang="lt-LT" dirty="0" smtClean="0"/>
              <a:t> </a:t>
            </a:r>
            <a:r>
              <a:rPr lang="lt-LT" dirty="0" err="1" smtClean="0"/>
              <a:t>der</a:t>
            </a:r>
            <a:r>
              <a:rPr lang="de-DE" dirty="0" smtClean="0"/>
              <a:t> </a:t>
            </a:r>
            <a:r>
              <a:rPr lang="de-DE" dirty="0"/>
              <a:t>Strom </a:t>
            </a:r>
            <a:r>
              <a:rPr lang="lt-LT" dirty="0" err="1" smtClean="0"/>
              <a:t>nicht</a:t>
            </a:r>
            <a:r>
              <a:rPr lang="lt-LT" dirty="0" smtClean="0"/>
              <a:t> </a:t>
            </a:r>
            <a:r>
              <a:rPr lang="de-DE" dirty="0" smtClean="0"/>
              <a:t>die </a:t>
            </a:r>
            <a:r>
              <a:rPr lang="de-DE" dirty="0"/>
              <a:t>wichtigste </a:t>
            </a:r>
            <a:r>
              <a:rPr lang="de-DE" dirty="0" smtClean="0"/>
              <a:t>Energiequelle</a:t>
            </a:r>
            <a:r>
              <a:rPr lang="lt-LT" dirty="0" smtClean="0"/>
              <a:t> </a:t>
            </a:r>
            <a:r>
              <a:rPr lang="lt-LT" dirty="0" err="1" smtClean="0"/>
              <a:t>ist</a:t>
            </a:r>
            <a:r>
              <a:rPr lang="de-DE" dirty="0" smtClean="0"/>
              <a:t>, e</a:t>
            </a:r>
            <a:r>
              <a:rPr lang="lt-LT" dirty="0" smtClean="0"/>
              <a:t>r</a:t>
            </a:r>
            <a:r>
              <a:rPr lang="de-DE" dirty="0" smtClean="0"/>
              <a:t> </a:t>
            </a:r>
            <a:r>
              <a:rPr lang="lt-LT" dirty="0" err="1" smtClean="0"/>
              <a:t>ist</a:t>
            </a:r>
            <a:r>
              <a:rPr lang="lt-LT" dirty="0" smtClean="0"/>
              <a:t> </a:t>
            </a:r>
            <a:r>
              <a:rPr lang="de-DE" dirty="0" smtClean="0"/>
              <a:t>für</a:t>
            </a:r>
            <a:r>
              <a:rPr lang="lt-LT" dirty="0" smtClean="0"/>
              <a:t> </a:t>
            </a:r>
            <a:r>
              <a:rPr lang="lt-LT" dirty="0" err="1" smtClean="0"/>
              <a:t>Betrieb</a:t>
            </a:r>
            <a:r>
              <a:rPr lang="lt-LT" dirty="0" smtClean="0"/>
              <a:t> </a:t>
            </a:r>
            <a:r>
              <a:rPr lang="lt-LT" dirty="0" err="1" smtClean="0"/>
              <a:t>der</a:t>
            </a:r>
            <a:r>
              <a:rPr lang="de-DE" dirty="0" smtClean="0"/>
              <a:t> </a:t>
            </a:r>
            <a:r>
              <a:rPr lang="lt-LT" dirty="0" err="1" smtClean="0"/>
              <a:t>Erd</a:t>
            </a:r>
            <a:r>
              <a:rPr lang="de-DE" dirty="0" smtClean="0"/>
              <a:t>-oder Luft-Wärmepumpe</a:t>
            </a:r>
            <a:r>
              <a:rPr lang="lt-LT" dirty="0" smtClean="0"/>
              <a:t>, </a:t>
            </a:r>
            <a:r>
              <a:rPr lang="lt-LT" dirty="0" err="1" smtClean="0"/>
              <a:t>oder</a:t>
            </a:r>
            <a:r>
              <a:rPr lang="de-DE" dirty="0" smtClean="0"/>
              <a:t>  Energie-Transfer</a:t>
            </a:r>
            <a:r>
              <a:rPr lang="lt-LT" dirty="0" smtClean="0"/>
              <a:t> </a:t>
            </a:r>
            <a:r>
              <a:rPr lang="de-DE" dirty="0" smtClean="0"/>
              <a:t>notwendig</a:t>
            </a:r>
            <a:r>
              <a:rPr lang="de-DE" dirty="0"/>
              <a:t>. Die </a:t>
            </a:r>
            <a:r>
              <a:rPr lang="de-DE" dirty="0" smtClean="0"/>
              <a:t>Menge der </a:t>
            </a:r>
            <a:r>
              <a:rPr lang="de-DE" dirty="0"/>
              <a:t>Energie </a:t>
            </a:r>
            <a:r>
              <a:rPr lang="de-DE" dirty="0" smtClean="0"/>
              <a:t>ändert sich, das hängt </a:t>
            </a:r>
            <a:r>
              <a:rPr lang="de-DE" dirty="0"/>
              <a:t>von vielen Faktoren ab, aber das variiert zwischen 60% und 80%.</a:t>
            </a:r>
            <a:endParaRPr lang="en-US" dirty="0"/>
          </a:p>
        </p:txBody>
      </p:sp>
    </p:spTree>
    <p:extLst>
      <p:ext uri="{BB962C8B-B14F-4D97-AF65-F5344CB8AC3E}">
        <p14:creationId xmlns:p14="http://schemas.microsoft.com/office/powerpoint/2010/main" xmlns="" val="2881033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Šilumos siurblių efektyvumas</a:t>
            </a:r>
            <a:br>
              <a:rPr lang="lt-LT" dirty="0" smtClean="0"/>
            </a:br>
            <a:r>
              <a:rPr lang="lt-LT" dirty="0" err="1" smtClean="0"/>
              <a:t>Effizienz</a:t>
            </a:r>
            <a:r>
              <a:rPr lang="lt-LT" dirty="0" smtClean="0"/>
              <a:t> </a:t>
            </a:r>
            <a:r>
              <a:rPr lang="lt-LT" dirty="0" err="1" smtClean="0"/>
              <a:t>der</a:t>
            </a:r>
            <a:r>
              <a:rPr lang="lt-LT" dirty="0" smtClean="0"/>
              <a:t> W</a:t>
            </a:r>
            <a:r>
              <a:rPr lang="de-DE" dirty="0" err="1"/>
              <a:t>ä</a:t>
            </a:r>
            <a:r>
              <a:rPr lang="de-DE" dirty="0" err="1" smtClean="0"/>
              <a:t>rmepumpe</a:t>
            </a:r>
            <a:r>
              <a:rPr lang="lt-LT" dirty="0" smtClean="0"/>
              <a:t/>
            </a:r>
            <a:br>
              <a:rPr lang="lt-LT" dirty="0" smtClean="0"/>
            </a:br>
            <a:endParaRPr lang="en-US" dirty="0"/>
          </a:p>
        </p:txBody>
      </p:sp>
      <p:sp>
        <p:nvSpPr>
          <p:cNvPr id="3" name="Content Placeholder 2"/>
          <p:cNvSpPr>
            <a:spLocks noGrp="1"/>
          </p:cNvSpPr>
          <p:nvPr>
            <p:ph idx="1"/>
          </p:nvPr>
        </p:nvSpPr>
        <p:spPr>
          <a:xfrm>
            <a:off x="533400" y="5257800"/>
            <a:ext cx="7869382" cy="2544763"/>
          </a:xfrm>
        </p:spPr>
        <p:txBody>
          <a:bodyPr>
            <a:normAutofit/>
          </a:bodyPr>
          <a:lstStyle/>
          <a:p>
            <a:pPr marL="0" indent="0">
              <a:buNone/>
            </a:pPr>
            <a:r>
              <a:rPr lang="lt-LT" sz="2400" dirty="0" smtClean="0"/>
              <a:t>Naudojama / Elektros energijos KW/H 0,40 </a:t>
            </a:r>
          </a:p>
          <a:p>
            <a:pPr marL="0" indent="0">
              <a:buNone/>
            </a:pPr>
            <a:r>
              <a:rPr lang="lt-LT" sz="2400" dirty="0" smtClean="0"/>
              <a:t>Gaunama /Šilumos energijos KW/H 0,40/4 =0,10 cnt.</a:t>
            </a:r>
            <a:r>
              <a:rPr lang="en-US" sz="2400" dirty="0" smtClean="0"/>
              <a:t> </a:t>
            </a:r>
            <a:r>
              <a:rPr lang="lt-LT" sz="2400" dirty="0" smtClean="0"/>
              <a:t>LITESKO kaina 0,34 cnt. Ir dar didės.</a:t>
            </a:r>
          </a:p>
          <a:p>
            <a:r>
              <a:rPr lang="en-US" sz="2400" dirty="0" err="1" smtClean="0"/>
              <a:t>Verbrauch</a:t>
            </a:r>
            <a:r>
              <a:rPr lang="en-US" sz="2400" dirty="0" smtClean="0"/>
              <a:t>/</a:t>
            </a:r>
            <a:r>
              <a:rPr lang="en-US" sz="2400" dirty="0" err="1" smtClean="0"/>
              <a:t>Leistung</a:t>
            </a:r>
            <a:r>
              <a:rPr lang="en-US" sz="2400" dirty="0"/>
              <a:t> 0,40 </a:t>
            </a:r>
            <a:r>
              <a:rPr lang="en-US" sz="2400" dirty="0" smtClean="0"/>
              <a:t>KW/H</a:t>
            </a:r>
          </a:p>
          <a:p>
            <a:r>
              <a:rPr lang="en-US" sz="2400" dirty="0" err="1" smtClean="0"/>
              <a:t>Gewinn</a:t>
            </a:r>
            <a:r>
              <a:rPr lang="en-US" sz="2400" dirty="0" smtClean="0"/>
              <a:t> von </a:t>
            </a:r>
            <a:r>
              <a:rPr lang="en-US" sz="2400" dirty="0" err="1" smtClean="0"/>
              <a:t>Wärme</a:t>
            </a:r>
            <a:r>
              <a:rPr lang="pt-BR" sz="2400" dirty="0"/>
              <a:t>KW/H 0,40/4 =0,10 cnt</a:t>
            </a:r>
            <a:r>
              <a:rPr lang="pt-BR" sz="2400" dirty="0" smtClean="0"/>
              <a:t>. Preis von </a:t>
            </a:r>
            <a:r>
              <a:rPr lang="pt-BR" sz="2400" dirty="0"/>
              <a:t>LITESKO </a:t>
            </a:r>
            <a:r>
              <a:rPr lang="pt-BR" sz="2400" dirty="0" smtClean="0"/>
              <a:t>0,34 </a:t>
            </a:r>
            <a:r>
              <a:rPr lang="pt-BR" sz="2400" dirty="0"/>
              <a:t>cnt</a:t>
            </a:r>
            <a:r>
              <a:rPr lang="pt-BR" sz="2400" dirty="0" smtClean="0"/>
              <a:t>. Preis wird noch steigen.</a:t>
            </a:r>
            <a:endParaRPr lang="en-US" sz="2400" dirty="0"/>
          </a:p>
          <a:p>
            <a:endParaRPr lang="en-US" sz="2400" dirty="0"/>
          </a:p>
        </p:txBody>
      </p:sp>
      <p:pic>
        <p:nvPicPr>
          <p:cNvPr id="4" name="Picture 16" descr="Siurblio co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219200"/>
            <a:ext cx="8056418" cy="3882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8427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lt-LT" dirty="0" smtClean="0"/>
              <a:t>Kogeneracinės katilinės ir jų panaudojimas daugiabučiuose</a:t>
            </a:r>
            <a:r>
              <a:rPr lang="de-DE" dirty="0" smtClean="0"/>
              <a:t/>
            </a:r>
            <a:br>
              <a:rPr lang="de-DE" dirty="0" smtClean="0"/>
            </a:br>
            <a:r>
              <a:rPr lang="de-DE" sz="3600" dirty="0" smtClean="0"/>
              <a:t>Verwendung der </a:t>
            </a:r>
            <a:r>
              <a:rPr lang="de-DE" sz="3600" dirty="0" err="1" smtClean="0"/>
              <a:t>Kleinheizkraftweke</a:t>
            </a:r>
            <a:r>
              <a:rPr lang="de-DE" sz="3600" dirty="0" smtClean="0"/>
              <a:t> in den </a:t>
            </a:r>
            <a:r>
              <a:rPr lang="de-DE" sz="3600" dirty="0" err="1" smtClean="0"/>
              <a:t>Mehrfamilienhäusen</a:t>
            </a:r>
            <a:r>
              <a:rPr lang="lt-LT" dirty="0" smtClean="0"/>
              <a:t/>
            </a:r>
            <a:br>
              <a:rPr lang="lt-LT" dirty="0" smtClean="0"/>
            </a:br>
            <a:endParaRPr lang="en-US" dirty="0"/>
          </a:p>
        </p:txBody>
      </p:sp>
      <p:sp>
        <p:nvSpPr>
          <p:cNvPr id="3" name="Content Placeholder 2"/>
          <p:cNvSpPr>
            <a:spLocks noGrp="1"/>
          </p:cNvSpPr>
          <p:nvPr>
            <p:ph idx="1"/>
          </p:nvPr>
        </p:nvSpPr>
        <p:spPr>
          <a:xfrm>
            <a:off x="533400" y="2057400"/>
            <a:ext cx="8229600" cy="4525963"/>
          </a:xfrm>
        </p:spPr>
        <p:txBody>
          <a:bodyPr>
            <a:normAutofit fontScale="85000" lnSpcReduction="10000"/>
          </a:bodyPr>
          <a:lstStyle/>
          <a:p>
            <a:r>
              <a:rPr lang="lt-LT" dirty="0" smtClean="0"/>
              <a:t>Panaudojus  šį modelį kai diegiama </a:t>
            </a:r>
            <a:r>
              <a:rPr lang="lt-LT" dirty="0" err="1" smtClean="0"/>
              <a:t>kogeneracinė</a:t>
            </a:r>
            <a:r>
              <a:rPr lang="lt-LT" dirty="0" smtClean="0"/>
              <a:t> katilinė ir jos energija paskirstoma tarp šalimais esančių vartotojų šilumos  1kw/h kaina  būtų 5 cnt. Tai 8 kartus mažesnė kaina už centralizuotą šilumos kainą. Principe yra gaminama elektra kurios savikaina yra 0,3 lt. KW/H , o šiluma atlieka.</a:t>
            </a:r>
            <a:endParaRPr lang="de-DE" dirty="0" smtClean="0"/>
          </a:p>
          <a:p>
            <a:r>
              <a:rPr lang="de-DE" dirty="0" smtClean="0"/>
              <a:t>Nach dem </a:t>
            </a:r>
            <a:r>
              <a:rPr lang="de-DE" dirty="0"/>
              <a:t>Modell, </a:t>
            </a:r>
            <a:r>
              <a:rPr lang="de-DE" dirty="0" smtClean="0"/>
              <a:t>wenn die installierten </a:t>
            </a:r>
            <a:r>
              <a:rPr lang="de-DE" dirty="0" err="1" smtClean="0"/>
              <a:t>KhkW</a:t>
            </a:r>
            <a:r>
              <a:rPr lang="de-DE" dirty="0"/>
              <a:t> </a:t>
            </a:r>
            <a:r>
              <a:rPr lang="de-DE" dirty="0" smtClean="0"/>
              <a:t>seine </a:t>
            </a:r>
            <a:r>
              <a:rPr lang="de-DE" dirty="0"/>
              <a:t>Energie </a:t>
            </a:r>
            <a:r>
              <a:rPr lang="de-DE" dirty="0" smtClean="0"/>
              <a:t>unter </a:t>
            </a:r>
            <a:r>
              <a:rPr lang="de-DE" dirty="0"/>
              <a:t>den </a:t>
            </a:r>
            <a:r>
              <a:rPr lang="de-DE" dirty="0" smtClean="0"/>
              <a:t>Nutzern in </a:t>
            </a:r>
            <a:r>
              <a:rPr lang="de-DE" dirty="0"/>
              <a:t>der </a:t>
            </a:r>
            <a:r>
              <a:rPr lang="de-DE" dirty="0" smtClean="0"/>
              <a:t>Nähe verteilt werden, würde die  </a:t>
            </a:r>
            <a:r>
              <a:rPr lang="de-DE" dirty="0"/>
              <a:t>Hitze </a:t>
            </a:r>
            <a:r>
              <a:rPr lang="de-DE" dirty="0" smtClean="0"/>
              <a:t>für 1kW </a:t>
            </a:r>
            <a:r>
              <a:rPr lang="de-DE" dirty="0"/>
              <a:t>/ h </a:t>
            </a:r>
            <a:r>
              <a:rPr lang="de-DE" dirty="0" smtClean="0"/>
              <a:t>von </a:t>
            </a:r>
            <a:r>
              <a:rPr lang="de-DE" dirty="0"/>
              <a:t>5 </a:t>
            </a:r>
            <a:r>
              <a:rPr lang="de-DE" dirty="0" smtClean="0"/>
              <a:t>Cent kosten. </a:t>
            </a:r>
            <a:r>
              <a:rPr lang="de-DE" dirty="0"/>
              <a:t>Dies ist </a:t>
            </a:r>
            <a:r>
              <a:rPr lang="de-DE" dirty="0" smtClean="0"/>
              <a:t>8-mal billiger. Im Prinzip, die primären Kosten </a:t>
            </a:r>
            <a:r>
              <a:rPr lang="de-DE" dirty="0"/>
              <a:t>von Strom </a:t>
            </a:r>
            <a:r>
              <a:rPr lang="de-DE" dirty="0" smtClean="0"/>
              <a:t>sind 0,3 lt. </a:t>
            </a:r>
            <a:r>
              <a:rPr lang="de-DE" dirty="0"/>
              <a:t>p</a:t>
            </a:r>
            <a:r>
              <a:rPr lang="de-DE" dirty="0" smtClean="0"/>
              <a:t>ro KW </a:t>
            </a:r>
            <a:r>
              <a:rPr lang="de-DE" dirty="0"/>
              <a:t>/ </a:t>
            </a:r>
            <a:r>
              <a:rPr lang="de-DE" dirty="0" smtClean="0"/>
              <a:t>H, </a:t>
            </a:r>
            <a:r>
              <a:rPr lang="de-DE" dirty="0"/>
              <a:t>und </a:t>
            </a:r>
            <a:r>
              <a:rPr lang="de-DE" dirty="0" smtClean="0"/>
              <a:t>die </a:t>
            </a:r>
            <a:r>
              <a:rPr lang="de-DE" dirty="0"/>
              <a:t>W</a:t>
            </a:r>
            <a:r>
              <a:rPr lang="de-DE" dirty="0" smtClean="0"/>
              <a:t>ärme bleibt .</a:t>
            </a:r>
            <a:endParaRPr lang="en-US" dirty="0"/>
          </a:p>
        </p:txBody>
      </p:sp>
    </p:spTree>
    <p:extLst>
      <p:ext uri="{BB962C8B-B14F-4D97-AF65-F5344CB8AC3E}">
        <p14:creationId xmlns:p14="http://schemas.microsoft.com/office/powerpoint/2010/main" xmlns="" val="409945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Šilumos šaltinis- saulė</a:t>
            </a:r>
            <a:br>
              <a:rPr lang="lt-LT" dirty="0" smtClean="0"/>
            </a:br>
            <a:r>
              <a:rPr lang="de-DE" dirty="0"/>
              <a:t>Die Wärmequelle ist die </a:t>
            </a:r>
            <a:r>
              <a:rPr lang="de-DE" dirty="0" smtClean="0"/>
              <a:t>Sonne</a:t>
            </a:r>
            <a:endParaRPr lang="en-US" dirty="0"/>
          </a:p>
        </p:txBody>
      </p:sp>
      <p:sp>
        <p:nvSpPr>
          <p:cNvPr id="4" name="Rectangle 3"/>
          <p:cNvSpPr/>
          <p:nvPr/>
        </p:nvSpPr>
        <p:spPr>
          <a:xfrm>
            <a:off x="990600" y="3750517"/>
            <a:ext cx="7315200" cy="2585323"/>
          </a:xfrm>
          <a:prstGeom prst="rect">
            <a:avLst/>
          </a:prstGeom>
        </p:spPr>
        <p:txBody>
          <a:bodyPr wrap="square">
            <a:spAutoFit/>
          </a:bodyPr>
          <a:lstStyle/>
          <a:p>
            <a:r>
              <a:rPr lang="lt-LT" dirty="0" smtClean="0"/>
              <a:t>Lietuvoje saulės energijos pakanka . </a:t>
            </a:r>
          </a:p>
          <a:p>
            <a:r>
              <a:rPr lang="lt-LT" dirty="0" smtClean="0"/>
              <a:t>Toks saulės energijos kiekis yra pakankamas, kad būtų galima efektyviai naudoti saulės kolektorių sistemas karštam buitiniam vandeniui ruošti. Tai leidžia sutaupyti 50 - 60 proc. išlaidų, naudojamų vandeniui šildyti per metus. Saulės kolektoriai Dūkšte</a:t>
            </a:r>
            <a:endParaRPr lang="de-DE" dirty="0" smtClean="0"/>
          </a:p>
          <a:p>
            <a:r>
              <a:rPr lang="de-DE" dirty="0" smtClean="0"/>
              <a:t>In Litauen reicht es an Solarenergie, um </a:t>
            </a:r>
            <a:r>
              <a:rPr lang="de-DE" dirty="0"/>
              <a:t>die effiziente Nutzung von </a:t>
            </a:r>
            <a:r>
              <a:rPr lang="de-DE" dirty="0" smtClean="0"/>
              <a:t>Solaranlagen für die </a:t>
            </a:r>
            <a:r>
              <a:rPr lang="de-DE" dirty="0"/>
              <a:t>Warmwasserbereitung zu ermöglichen. </a:t>
            </a:r>
            <a:r>
              <a:rPr lang="de-DE" dirty="0" smtClean="0"/>
              <a:t>So spart man </a:t>
            </a:r>
            <a:r>
              <a:rPr lang="de-DE" dirty="0"/>
              <a:t>50-60 </a:t>
            </a:r>
            <a:r>
              <a:rPr lang="de-DE" dirty="0" smtClean="0"/>
              <a:t>Prozent </a:t>
            </a:r>
            <a:r>
              <a:rPr lang="de-DE" dirty="0"/>
              <a:t>Kosten für E</a:t>
            </a:r>
            <a:r>
              <a:rPr lang="de-DE" dirty="0" smtClean="0"/>
              <a:t>rwärmung des Wassers </a:t>
            </a:r>
            <a:r>
              <a:rPr lang="de-DE" dirty="0"/>
              <a:t>pro </a:t>
            </a:r>
            <a:r>
              <a:rPr lang="de-DE" dirty="0" smtClean="0"/>
              <a:t>Jahr. </a:t>
            </a:r>
            <a:r>
              <a:rPr lang="de-DE" dirty="0"/>
              <a:t>Solarkollektoren </a:t>
            </a:r>
            <a:r>
              <a:rPr lang="de-DE" dirty="0" smtClean="0"/>
              <a:t>in </a:t>
            </a:r>
            <a:r>
              <a:rPr lang="de-DE" dirty="0" err="1" smtClean="0"/>
              <a:t>Dūkštas</a:t>
            </a:r>
            <a:r>
              <a:rPr lang="de-DE" dirty="0" smtClean="0"/>
              <a:t>.</a:t>
            </a:r>
            <a:endParaRPr lang="lt-L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1494773"/>
            <a:ext cx="4927352" cy="2195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464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4000" dirty="0" smtClean="0"/>
              <a:t>Perteklinė</a:t>
            </a:r>
            <a:r>
              <a:rPr lang="lt-LT" dirty="0" smtClean="0"/>
              <a:t> energija</a:t>
            </a:r>
            <a:r>
              <a:rPr lang="de-DE" dirty="0"/>
              <a:t/>
            </a:r>
            <a:br>
              <a:rPr lang="de-DE" dirty="0"/>
            </a:br>
            <a:r>
              <a:rPr lang="de-DE" dirty="0"/>
              <a:t>Überschüssige Energie</a:t>
            </a:r>
            <a:endParaRPr lang="lt-LT" dirty="0"/>
          </a:p>
        </p:txBody>
      </p:sp>
      <p:sp>
        <p:nvSpPr>
          <p:cNvPr id="3" name="Content Placeholder 2"/>
          <p:cNvSpPr>
            <a:spLocks noGrp="1"/>
          </p:cNvSpPr>
          <p:nvPr>
            <p:ph idx="1"/>
          </p:nvPr>
        </p:nvSpPr>
        <p:spPr>
          <a:xfrm>
            <a:off x="457200" y="1905000"/>
            <a:ext cx="8229600" cy="4525963"/>
          </a:xfrm>
        </p:spPr>
        <p:txBody>
          <a:bodyPr/>
          <a:lstStyle/>
          <a:p>
            <a:r>
              <a:rPr lang="lt-LT" dirty="0" smtClean="0"/>
              <a:t>Gamyboje </a:t>
            </a:r>
            <a:r>
              <a:rPr lang="lt-LT" dirty="0"/>
              <a:t>– technologinio </a:t>
            </a:r>
            <a:r>
              <a:rPr lang="lt-LT" dirty="0" smtClean="0"/>
              <a:t>proceso</a:t>
            </a:r>
          </a:p>
          <a:p>
            <a:r>
              <a:rPr lang="lt-LT" dirty="0"/>
              <a:t>Buityje – virtuvės ir vonios </a:t>
            </a:r>
            <a:r>
              <a:rPr lang="lt-LT" dirty="0" smtClean="0"/>
              <a:t>vandens</a:t>
            </a:r>
            <a:endParaRPr lang="de-DE" dirty="0" smtClean="0"/>
          </a:p>
          <a:p>
            <a:r>
              <a:rPr lang="de-DE" dirty="0" smtClean="0"/>
              <a:t>In der Herstellung – technologischer Prozess</a:t>
            </a:r>
          </a:p>
          <a:p>
            <a:r>
              <a:rPr lang="de-DE" dirty="0" smtClean="0"/>
              <a:t>Im Haushalt – Wasser für Küche und Bad.</a:t>
            </a:r>
            <a:endParaRPr lang="lt-LT" dirty="0"/>
          </a:p>
        </p:txBody>
      </p:sp>
    </p:spTree>
    <p:extLst>
      <p:ext uri="{BB962C8B-B14F-4D97-AF65-F5344CB8AC3E}">
        <p14:creationId xmlns:p14="http://schemas.microsoft.com/office/powerpoint/2010/main" xmlns="" val="3904982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1401762"/>
          </a:xfrm>
        </p:spPr>
        <p:txBody>
          <a:bodyPr>
            <a:normAutofit fontScale="90000"/>
          </a:bodyPr>
          <a:lstStyle/>
          <a:p>
            <a:r>
              <a:rPr lang="lt-LT" sz="3200" dirty="0"/>
              <a:t>Visuomeninės paskirties objektai, daugiabučiai ir individualūs gyvenamieji </a:t>
            </a:r>
            <a:r>
              <a:rPr lang="lt-LT" sz="3200" dirty="0" smtClean="0"/>
              <a:t>namai</a:t>
            </a:r>
            <a:r>
              <a:rPr lang="de-DE" sz="3200" dirty="0"/>
              <a:t/>
            </a:r>
            <a:br>
              <a:rPr lang="de-DE" sz="3200" dirty="0"/>
            </a:br>
            <a:r>
              <a:rPr lang="de-DE" sz="3200" dirty="0"/>
              <a:t>Öffentliche </a:t>
            </a:r>
            <a:r>
              <a:rPr lang="de-DE" sz="3200" dirty="0" smtClean="0"/>
              <a:t>Gebäude, Mehr- </a:t>
            </a:r>
            <a:r>
              <a:rPr lang="de-DE" sz="3200" dirty="0"/>
              <a:t>und Einfamilienhäuser</a:t>
            </a:r>
            <a:endParaRPr lang="lt-LT" sz="32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447800"/>
            <a:ext cx="6277256" cy="5277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676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lt-LT" dirty="0" smtClean="0"/>
              <a:t>Faktas</a:t>
            </a:r>
            <a:r>
              <a:rPr lang="de-DE" dirty="0" smtClean="0"/>
              <a:t/>
            </a:r>
            <a:br>
              <a:rPr lang="de-DE" dirty="0" smtClean="0"/>
            </a:br>
            <a:r>
              <a:rPr lang="de-DE" dirty="0" smtClean="0"/>
              <a:t>Tatsache</a:t>
            </a:r>
            <a:endParaRPr lang="lt-LT" dirty="0"/>
          </a:p>
        </p:txBody>
      </p:sp>
      <p:sp>
        <p:nvSpPr>
          <p:cNvPr id="3" name="Content Placeholder 2"/>
          <p:cNvSpPr>
            <a:spLocks noGrp="1"/>
          </p:cNvSpPr>
          <p:nvPr>
            <p:ph idx="1"/>
          </p:nvPr>
        </p:nvSpPr>
        <p:spPr>
          <a:xfrm>
            <a:off x="533400" y="2636837"/>
            <a:ext cx="8229600" cy="4221163"/>
          </a:xfrm>
        </p:spPr>
        <p:txBody>
          <a:bodyPr>
            <a:normAutofit fontScale="92500" lnSpcReduction="20000"/>
          </a:bodyPr>
          <a:lstStyle/>
          <a:p>
            <a:pPr marL="0" indent="0">
              <a:buNone/>
            </a:pPr>
            <a:endParaRPr lang="lt-LT" dirty="0" smtClean="0"/>
          </a:p>
          <a:p>
            <a:r>
              <a:rPr lang="lt-LT" sz="2800" dirty="0" smtClean="0"/>
              <a:t>20 </a:t>
            </a:r>
            <a:r>
              <a:rPr lang="lt-LT" sz="2800" dirty="0"/>
              <a:t>butų </a:t>
            </a:r>
            <a:r>
              <a:rPr lang="lt-LT" sz="2800" dirty="0" smtClean="0"/>
              <a:t>gyvenamasis </a:t>
            </a:r>
            <a:r>
              <a:rPr lang="lt-LT" sz="2800" dirty="0"/>
              <a:t>namas Alytuje 1500 </a:t>
            </a:r>
            <a:r>
              <a:rPr lang="lt-LT" sz="2800" dirty="0" smtClean="0"/>
              <a:t>m2</a:t>
            </a:r>
            <a:r>
              <a:rPr lang="en-US" sz="2800" dirty="0" smtClean="0"/>
              <a:t>; </a:t>
            </a:r>
            <a:r>
              <a:rPr lang="lt-LT" sz="2800" dirty="0"/>
              <a:t>9 gręžiniai </a:t>
            </a:r>
            <a:r>
              <a:rPr lang="lt-LT" sz="2800" dirty="0" smtClean="0"/>
              <a:t>110 </a:t>
            </a:r>
            <a:r>
              <a:rPr lang="lt-LT" sz="2800" dirty="0"/>
              <a:t>m </a:t>
            </a:r>
            <a:r>
              <a:rPr lang="lt-LT" sz="2800" dirty="0" smtClean="0"/>
              <a:t>gylyje; šilumos </a:t>
            </a:r>
            <a:r>
              <a:rPr lang="lt-LT" sz="2800" dirty="0"/>
              <a:t>siurblys vanduo – vanduo. Š</a:t>
            </a:r>
            <a:r>
              <a:rPr lang="lt-LT" sz="2800" dirty="0" smtClean="0"/>
              <a:t>ildymo </a:t>
            </a:r>
            <a:r>
              <a:rPr lang="lt-LT" sz="2800" dirty="0"/>
              <a:t>ir karšto vandens kaina prieš renovaciją 4000-4500 Lt metams </a:t>
            </a:r>
            <a:r>
              <a:rPr lang="en-US" sz="2800" dirty="0" smtClean="0"/>
              <a:t>1</a:t>
            </a:r>
            <a:r>
              <a:rPr lang="lt-LT" sz="2800" dirty="0" smtClean="0"/>
              <a:t> </a:t>
            </a:r>
            <a:r>
              <a:rPr lang="lt-LT" sz="2800" dirty="0"/>
              <a:t>butui, po renovacijos – 760 Lt metams </a:t>
            </a:r>
            <a:r>
              <a:rPr lang="en-US" sz="2800" dirty="0" smtClean="0"/>
              <a:t>1</a:t>
            </a:r>
            <a:r>
              <a:rPr lang="lt-LT" sz="2800" dirty="0" smtClean="0"/>
              <a:t> </a:t>
            </a:r>
            <a:r>
              <a:rPr lang="lt-LT" sz="2800" dirty="0"/>
              <a:t>butui. </a:t>
            </a:r>
            <a:endParaRPr lang="de-DE" sz="2800" dirty="0" smtClean="0"/>
          </a:p>
          <a:p>
            <a:r>
              <a:rPr lang="de-DE" sz="2800" dirty="0" smtClean="0"/>
              <a:t>Gebäude von 20 Wohnungen in </a:t>
            </a:r>
            <a:r>
              <a:rPr lang="de-DE" sz="2800" dirty="0" err="1"/>
              <a:t>Alytus</a:t>
            </a:r>
            <a:r>
              <a:rPr lang="de-DE" sz="2800" dirty="0"/>
              <a:t> </a:t>
            </a:r>
            <a:r>
              <a:rPr lang="de-DE" sz="2800" dirty="0" smtClean="0"/>
              <a:t>von 1500 </a:t>
            </a:r>
            <a:r>
              <a:rPr lang="de-DE" sz="2800" dirty="0"/>
              <a:t>m2, 9 Bohrungen in einer Tiefe von 110 m, Wärmepumpe </a:t>
            </a:r>
            <a:r>
              <a:rPr lang="de-DE" sz="2800" dirty="0" smtClean="0"/>
              <a:t>Wasser - </a:t>
            </a:r>
            <a:r>
              <a:rPr lang="de-DE" sz="2800" dirty="0"/>
              <a:t>Wasser. </a:t>
            </a:r>
            <a:r>
              <a:rPr lang="de-DE" sz="2800" dirty="0" smtClean="0"/>
              <a:t>Heizungs- </a:t>
            </a:r>
            <a:r>
              <a:rPr lang="de-DE" sz="2800" dirty="0"/>
              <a:t>und </a:t>
            </a:r>
            <a:r>
              <a:rPr lang="de-DE" sz="2800" dirty="0" smtClean="0"/>
              <a:t>Warmwasserkosten </a:t>
            </a:r>
            <a:r>
              <a:rPr lang="de-DE" sz="2800" dirty="0"/>
              <a:t>vor der Renovierung </a:t>
            </a:r>
            <a:r>
              <a:rPr lang="de-DE" sz="2800" dirty="0" smtClean="0"/>
              <a:t>- LT </a:t>
            </a:r>
            <a:r>
              <a:rPr lang="de-DE" sz="2800" dirty="0"/>
              <a:t>4000-4500 </a:t>
            </a:r>
            <a:r>
              <a:rPr lang="de-DE" sz="2800" dirty="0" smtClean="0"/>
              <a:t>pro Jahr, </a:t>
            </a:r>
            <a:r>
              <a:rPr lang="de-DE" sz="2800" dirty="0"/>
              <a:t>1 Wohnung nach der Renovierung </a:t>
            </a:r>
            <a:r>
              <a:rPr lang="de-DE" sz="2800" dirty="0" smtClean="0"/>
              <a:t>– LT 760 pro 1 Jahr für eine Wohnung.</a:t>
            </a:r>
            <a:endParaRPr lang="lt-LT" sz="2800" dirty="0"/>
          </a:p>
        </p:txBody>
      </p:sp>
      <p:pic>
        <p:nvPicPr>
          <p:cNvPr id="2050" name="Picture 2" descr="C:\Users\P480\Desktop\vizual2 pak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1295400"/>
            <a:ext cx="3505200" cy="175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1264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820</Words>
  <Application>Microsoft Office PowerPoint</Application>
  <PresentationFormat>Diavetítés a képernyőre (4:3 oldalarány)</PresentationFormat>
  <Paragraphs>63</Paragraphs>
  <Slides>13</Slides>
  <Notes>2</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Office Theme</vt:lpstr>
      <vt:lpstr>Atsinaujinanti energija – praktiniai aspektai Erneuerbare Energien - Praktische Aspekte</vt:lpstr>
      <vt:lpstr>Žemės, oro, saulės bei perteklinės energijos naudojimas  Nutzung von Erd-, Luft-, Solar- und überschüssiger Energie </vt:lpstr>
      <vt:lpstr>Šilumos siurbliai Wärmepumpen</vt:lpstr>
      <vt:lpstr>Šilumos siurblių efektyvumas Effizienz der Wärmepumpe </vt:lpstr>
      <vt:lpstr>Kogeneracinės katilinės ir jų panaudojimas daugiabučiuose Verwendung der Kleinheizkraftweke in den Mehrfamilienhäusen </vt:lpstr>
      <vt:lpstr>Šilumos šaltinis- saulė Die Wärmequelle ist die Sonne</vt:lpstr>
      <vt:lpstr>Perteklinė energija Überschüssige Energie</vt:lpstr>
      <vt:lpstr>Visuomeninės paskirties objektai, daugiabučiai ir individualūs gyvenamieji namai Öffentliche Gebäude, Mehr- und Einfamilienhäuser</vt:lpstr>
      <vt:lpstr>Faktas Tatsache</vt:lpstr>
      <vt:lpstr>Pramoniniai objektai Industriestandorte</vt:lpstr>
      <vt:lpstr>Faktas Tatsache</vt:lpstr>
      <vt:lpstr>Kompleksinio sprendimo realizavimas Die komplexen Lösungen realisieren</vt:lpstr>
      <vt:lpstr>Ačiū už dėmesį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Stanislovas</dc:creator>
  <cp:lastModifiedBy>Terbe Zoltán</cp:lastModifiedBy>
  <cp:revision>29</cp:revision>
  <dcterms:created xsi:type="dcterms:W3CDTF">2013-09-24T17:24:16Z</dcterms:created>
  <dcterms:modified xsi:type="dcterms:W3CDTF">2013-10-08T08:26:40Z</dcterms:modified>
</cp:coreProperties>
</file>