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314" r:id="rId3"/>
    <p:sldId id="349" r:id="rId4"/>
    <p:sldId id="315" r:id="rId5"/>
    <p:sldId id="316" r:id="rId6"/>
    <p:sldId id="317" r:id="rId7"/>
    <p:sldId id="318" r:id="rId8"/>
    <p:sldId id="327" r:id="rId9"/>
    <p:sldId id="328" r:id="rId10"/>
    <p:sldId id="329" r:id="rId11"/>
    <p:sldId id="330" r:id="rId12"/>
    <p:sldId id="342" r:id="rId13"/>
    <p:sldId id="332" r:id="rId14"/>
    <p:sldId id="333" r:id="rId15"/>
    <p:sldId id="334" r:id="rId16"/>
    <p:sldId id="335" r:id="rId17"/>
    <p:sldId id="340" r:id="rId18"/>
    <p:sldId id="321" r:id="rId19"/>
    <p:sldId id="336" r:id="rId20"/>
    <p:sldId id="341" r:id="rId21"/>
    <p:sldId id="323" r:id="rId22"/>
    <p:sldId id="324" r:id="rId23"/>
    <p:sldId id="325" r:id="rId24"/>
    <p:sldId id="339" r:id="rId25"/>
    <p:sldId id="262" r:id="rId26"/>
    <p:sldId id="263" r:id="rId27"/>
    <p:sldId id="275" r:id="rId28"/>
    <p:sldId id="276" r:id="rId29"/>
    <p:sldId id="348" r:id="rId30"/>
    <p:sldId id="269" r:id="rId31"/>
  </p:sldIdLst>
  <p:sldSz cx="9144000" cy="6858000" type="screen4x3"/>
  <p:notesSz cx="6794500" cy="99314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F0D"/>
    <a:srgbClr val="006236"/>
    <a:srgbClr val="00512F"/>
    <a:srgbClr val="D8DE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10" autoAdjust="0"/>
    <p:restoredTop sz="92227" autoAdjust="0"/>
  </p:normalViewPr>
  <p:slideViewPr>
    <p:cSldViewPr snapToGrid="0" snapToObjects="1" showGuides="1">
      <p:cViewPr>
        <p:scale>
          <a:sx n="120" d="100"/>
          <a:sy n="120" d="100"/>
        </p:scale>
        <p:origin x="-222" y="1506"/>
      </p:cViewPr>
      <p:guideLst>
        <p:guide orient="horz" pos="2160"/>
        <p:guide pos="28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Tabelle1!$B$1</c:f>
              <c:strCache>
                <c:ptCount val="1"/>
                <c:pt idx="0">
                  <c:v>Landesklimaschutzgesetz Szenario</c:v>
                </c:pt>
              </c:strCache>
            </c:strRef>
          </c:tx>
          <c:spPr>
            <a:solidFill>
              <a:srgbClr val="92D050">
                <a:alpha val="57000"/>
              </a:srgbClr>
            </a:solidFill>
            <a:ln w="19050">
              <a:noFill/>
            </a:ln>
          </c:spPr>
          <c:invertIfNegative val="0"/>
          <c:cat>
            <c:strRef>
              <c:f>Tabelle1!$A$2</c:f>
              <c:strCache>
                <c:ptCount val="1"/>
                <c:pt idx="0">
                  <c:v>Energieverbrauch</c:v>
                </c:pt>
              </c:strCache>
            </c:strRef>
          </c:cat>
          <c:val>
            <c:numRef>
              <c:f>Tabelle1!$B$2</c:f>
              <c:numCache>
                <c:formatCode>General</c:formatCode>
                <c:ptCount val="1"/>
                <c:pt idx="0">
                  <c:v>78</c:v>
                </c:pt>
              </c:numCache>
            </c:numRef>
          </c:val>
        </c:ser>
        <c:ser>
          <c:idx val="1"/>
          <c:order val="1"/>
          <c:tx>
            <c:strRef>
              <c:f>Tabelle1!$C$1</c:f>
              <c:strCache>
                <c:ptCount val="1"/>
                <c:pt idx="0">
                  <c:v>zeozweifreies Szenario</c:v>
                </c:pt>
              </c:strCache>
            </c:strRef>
          </c:tx>
          <c:spPr>
            <a:solidFill>
              <a:schemeClr val="accent3">
                <a:lumMod val="75000"/>
              </a:schemeClr>
            </a:solidFill>
            <a:ln w="19050">
              <a:noFill/>
            </a:ln>
          </c:spPr>
          <c:invertIfNegative val="0"/>
          <c:cat>
            <c:strRef>
              <c:f>Tabelle1!$A$2</c:f>
              <c:strCache>
                <c:ptCount val="1"/>
                <c:pt idx="0">
                  <c:v>Energieverbrauch</c:v>
                </c:pt>
              </c:strCache>
            </c:strRef>
          </c:cat>
          <c:val>
            <c:numRef>
              <c:f>Tabelle1!$C$2</c:f>
              <c:numCache>
                <c:formatCode>General</c:formatCode>
                <c:ptCount val="1"/>
                <c:pt idx="0">
                  <c:v>22</c:v>
                </c:pt>
              </c:numCache>
            </c:numRef>
          </c:val>
        </c:ser>
        <c:ser>
          <c:idx val="2"/>
          <c:order val="2"/>
          <c:tx>
            <c:strRef>
              <c:f>Tabelle1!$D$1</c:f>
              <c:strCache>
                <c:ptCount val="1"/>
                <c:pt idx="0">
                  <c:v>Energieeinsparung</c:v>
                </c:pt>
              </c:strCache>
            </c:strRef>
          </c:tx>
          <c:spPr>
            <a:solidFill>
              <a:srgbClr val="FA6E5A"/>
            </a:solidFill>
            <a:ln>
              <a:solidFill>
                <a:schemeClr val="accent6">
                  <a:lumMod val="50000"/>
                </a:schemeClr>
              </a:solidFill>
              <a:prstDash val="dash"/>
            </a:ln>
          </c:spPr>
          <c:invertIfNegative val="0"/>
          <c:cat>
            <c:strRef>
              <c:f>Tabelle1!$A$2</c:f>
              <c:strCache>
                <c:ptCount val="1"/>
                <c:pt idx="0">
                  <c:v>Energieverbrauch</c:v>
                </c:pt>
              </c:strCache>
            </c:strRef>
          </c:cat>
          <c:val>
            <c:numRef>
              <c:f>Tabelle1!$D$2</c:f>
              <c:numCache>
                <c:formatCode>General</c:formatCode>
                <c:ptCount val="1"/>
                <c:pt idx="0">
                  <c:v>100</c:v>
                </c:pt>
              </c:numCache>
            </c:numRef>
          </c:val>
        </c:ser>
        <c:dLbls>
          <c:showLegendKey val="0"/>
          <c:showVal val="0"/>
          <c:showCatName val="0"/>
          <c:showSerName val="0"/>
          <c:showPercent val="0"/>
          <c:showBubbleSize val="0"/>
        </c:dLbls>
        <c:gapWidth val="150"/>
        <c:overlap val="100"/>
        <c:axId val="620451712"/>
        <c:axId val="620453248"/>
      </c:barChart>
      <c:catAx>
        <c:axId val="620451712"/>
        <c:scaling>
          <c:orientation val="minMax"/>
        </c:scaling>
        <c:delete val="1"/>
        <c:axPos val="b"/>
        <c:majorTickMark val="out"/>
        <c:minorTickMark val="none"/>
        <c:tickLblPos val="nextTo"/>
        <c:crossAx val="620453248"/>
        <c:crosses val="autoZero"/>
        <c:auto val="1"/>
        <c:lblAlgn val="ctr"/>
        <c:lblOffset val="100"/>
        <c:noMultiLvlLbl val="0"/>
      </c:catAx>
      <c:valAx>
        <c:axId val="620453248"/>
        <c:scaling>
          <c:orientation val="minMax"/>
        </c:scaling>
        <c:delete val="0"/>
        <c:axPos val="l"/>
        <c:majorGridlines/>
        <c:numFmt formatCode="General" sourceLinked="1"/>
        <c:majorTickMark val="out"/>
        <c:minorTickMark val="none"/>
        <c:tickLblPos val="none"/>
        <c:crossAx val="620451712"/>
        <c:crosses val="autoZero"/>
        <c:crossBetween val="between"/>
      </c:valAx>
    </c:plotArea>
    <c:legend>
      <c:legendPos val="r"/>
      <c:legendEntry>
        <c:idx val="0"/>
        <c:delete val="1"/>
      </c:legendEntry>
      <c:legendEntry>
        <c:idx val="1"/>
        <c:txPr>
          <a:bodyPr/>
          <a:lstStyle/>
          <a:p>
            <a:pPr>
              <a:defRPr sz="1400">
                <a:latin typeface="DIN-Light" panose="02000504020000020003" pitchFamily="2" charset="0"/>
                <a:cs typeface="Arial" panose="020B0604020202020204" pitchFamily="34" charset="0"/>
              </a:defRPr>
            </a:pPr>
            <a:endParaRPr lang="de-DE"/>
          </a:p>
        </c:txPr>
      </c:legendEntry>
      <c:legendEntry>
        <c:idx val="2"/>
        <c:txPr>
          <a:bodyPr/>
          <a:lstStyle/>
          <a:p>
            <a:pPr>
              <a:defRPr sz="1400">
                <a:latin typeface="DIN-Light" panose="02000504020000020003" pitchFamily="2" charset="0"/>
                <a:cs typeface="Arial" panose="020B0604020202020204" pitchFamily="34" charset="0"/>
              </a:defRPr>
            </a:pPr>
            <a:endParaRPr lang="de-DE"/>
          </a:p>
        </c:txPr>
      </c:legendEntry>
      <c:layout>
        <c:manualLayout>
          <c:xMode val="edge"/>
          <c:yMode val="edge"/>
          <c:x val="0.62572112860892393"/>
          <c:y val="0.63378666338582679"/>
          <c:w val="0.37011220472440942"/>
          <c:h val="0.33867667322834644"/>
        </c:manualLayout>
      </c:layout>
      <c:overlay val="0"/>
      <c:txPr>
        <a:bodyPr/>
        <a:lstStyle/>
        <a:p>
          <a:pPr>
            <a:defRPr sz="1400">
              <a:latin typeface="DIN-Light" panose="02000504020000020003" pitchFamily="2" charset="0"/>
              <a:cs typeface="Arial" panose="020B0604020202020204" pitchFamily="34" charset="0"/>
            </a:defRPr>
          </a:pPr>
          <a:endParaRPr lang="de-DE"/>
        </a:p>
      </c:txPr>
    </c:legend>
    <c:plotVisOnly val="1"/>
    <c:dispBlanksAs val="gap"/>
    <c:showDLblsOverMax val="0"/>
  </c:chart>
  <c:spPr>
    <a:noFill/>
  </c:spPr>
  <c:txPr>
    <a:bodyPr/>
    <a:lstStyle/>
    <a:p>
      <a:pPr>
        <a:defRPr sz="1800"/>
      </a:pPr>
      <a:endParaRPr lang="de-D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0.47616</cdr:x>
      <cdr:y>0.58904</cdr:y>
    </cdr:from>
    <cdr:to>
      <cdr:x>0.47616</cdr:x>
      <cdr:y>0.88473</cdr:y>
    </cdr:to>
    <cdr:cxnSp macro="">
      <cdr:nvCxnSpPr>
        <cdr:cNvPr id="17" name="Gerade Verbindung mit Pfeil 16"/>
        <cdr:cNvCxnSpPr/>
      </cdr:nvCxnSpPr>
      <cdr:spPr>
        <a:xfrm xmlns:a="http://schemas.openxmlformats.org/drawingml/2006/main" flipV="1">
          <a:off x="2902656" y="2393840"/>
          <a:ext cx="0" cy="1201685"/>
        </a:xfrm>
        <a:prstGeom xmlns:a="http://schemas.openxmlformats.org/drawingml/2006/main" prst="straightConnector1">
          <a:avLst/>
        </a:prstGeom>
        <a:ln xmlns:a="http://schemas.openxmlformats.org/drawingml/2006/main" w="38100">
          <a:solidFill>
            <a:schemeClr val="accent3">
              <a:lumMod val="75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0.47616</cdr:x>
      <cdr:y>0.22506</cdr:y>
    </cdr:from>
    <cdr:to>
      <cdr:x>0.47638</cdr:x>
      <cdr:y>0.58859</cdr:y>
    </cdr:to>
    <cdr:cxnSp macro="">
      <cdr:nvCxnSpPr>
        <cdr:cNvPr id="3" name="Gerade Verbindung mit Pfeil 2"/>
        <cdr:cNvCxnSpPr/>
      </cdr:nvCxnSpPr>
      <cdr:spPr>
        <a:xfrm xmlns:a="http://schemas.openxmlformats.org/drawingml/2006/main">
          <a:off x="2902656" y="914654"/>
          <a:ext cx="1356" cy="1477376"/>
        </a:xfrm>
        <a:prstGeom xmlns:a="http://schemas.openxmlformats.org/drawingml/2006/main" prst="straightConnector1">
          <a:avLst/>
        </a:prstGeom>
        <a:ln xmlns:a="http://schemas.openxmlformats.org/drawingml/2006/main" w="38100">
          <a:solidFill>
            <a:srgbClr val="FA6E5A"/>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0.27446</cdr:x>
      <cdr:y>0.74589</cdr:y>
    </cdr:from>
    <cdr:to>
      <cdr:x>0.42037</cdr:x>
      <cdr:y>0.8292</cdr:y>
    </cdr:to>
    <cdr:sp macro="" textlink="">
      <cdr:nvSpPr>
        <cdr:cNvPr id="4" name="Textfeld 9"/>
        <cdr:cNvSpPr txBox="1"/>
      </cdr:nvSpPr>
      <cdr:spPr>
        <a:xfrm xmlns:a="http://schemas.openxmlformats.org/drawingml/2006/main">
          <a:off x="1673108" y="3031296"/>
          <a:ext cx="88947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1" dirty="0" smtClean="0">
              <a:latin typeface="DIN-Light" panose="02000504020000020003" pitchFamily="2" charset="0"/>
              <a:cs typeface="Arial" panose="020B0604020202020204" pitchFamily="34" charset="0"/>
            </a:rPr>
            <a:t>78 %</a:t>
          </a:r>
        </a:p>
      </cdr:txBody>
    </cdr:sp>
  </cdr:relSizeAnchor>
  <cdr:relSizeAnchor xmlns:cdr="http://schemas.openxmlformats.org/drawingml/2006/chartDrawing">
    <cdr:from>
      <cdr:x>0.47616</cdr:x>
      <cdr:y>0.67234</cdr:y>
    </cdr:from>
    <cdr:to>
      <cdr:x>0.47616</cdr:x>
      <cdr:y>0.96803</cdr:y>
    </cdr:to>
    <cdr:cxnSp macro="">
      <cdr:nvCxnSpPr>
        <cdr:cNvPr id="5" name="Gerade Verbindung mit Pfeil 4"/>
        <cdr:cNvCxnSpPr/>
      </cdr:nvCxnSpPr>
      <cdr:spPr>
        <a:xfrm xmlns:a="http://schemas.openxmlformats.org/drawingml/2006/main" flipV="1">
          <a:off x="2902656" y="2732394"/>
          <a:ext cx="0" cy="1201685"/>
        </a:xfrm>
        <a:prstGeom xmlns:a="http://schemas.openxmlformats.org/drawingml/2006/main" prst="straightConnector1">
          <a:avLst/>
        </a:prstGeom>
        <a:ln xmlns:a="http://schemas.openxmlformats.org/drawingml/2006/main" w="38100">
          <a:solidFill>
            <a:srgbClr val="D8DEA9"/>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0.00995</cdr:x>
      <cdr:y>0.22194</cdr:y>
    </cdr:from>
    <cdr:to>
      <cdr:x>0.62558</cdr:x>
      <cdr:y>0.22194</cdr:y>
    </cdr:to>
    <cdr:cxnSp macro="">
      <cdr:nvCxnSpPr>
        <cdr:cNvPr id="13" name="Gerade Verbindung 12"/>
        <cdr:cNvCxnSpPr/>
      </cdr:nvCxnSpPr>
      <cdr:spPr>
        <a:xfrm xmlns:a="http://schemas.openxmlformats.org/drawingml/2006/main" flipH="1">
          <a:off x="60678" y="901954"/>
          <a:ext cx="375285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0.011</cdr:x>
      <cdr:y>0.58904</cdr:y>
    </cdr:from>
    <cdr:to>
      <cdr:x>0.62245</cdr:x>
      <cdr:y>0.58904</cdr:y>
    </cdr:to>
    <cdr:cxnSp macro="">
      <cdr:nvCxnSpPr>
        <cdr:cNvPr id="15" name="Gerade Verbindung 14"/>
        <cdr:cNvCxnSpPr/>
      </cdr:nvCxnSpPr>
      <cdr:spPr>
        <a:xfrm xmlns:a="http://schemas.openxmlformats.org/drawingml/2006/main" flipH="1">
          <a:off x="67028" y="2393840"/>
          <a:ext cx="3727450" cy="0"/>
        </a:xfrm>
        <a:prstGeom xmlns:a="http://schemas.openxmlformats.org/drawingml/2006/main" prst="line">
          <a:avLst/>
        </a:prstGeom>
        <a:ln xmlns:a="http://schemas.openxmlformats.org/drawingml/2006/main">
          <a:solidFill>
            <a:schemeClr val="bg1">
              <a:lumMod val="50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0.06602</cdr:x>
      <cdr:y>0.1757</cdr:y>
    </cdr:from>
    <cdr:to>
      <cdr:x>0.1569</cdr:x>
      <cdr:y>0.58216</cdr:y>
    </cdr:to>
    <cdr:sp macro="" textlink="">
      <cdr:nvSpPr>
        <cdr:cNvPr id="16" name="Textfeld 7"/>
        <cdr:cNvSpPr txBox="1"/>
      </cdr:nvSpPr>
      <cdr:spPr>
        <a:xfrm xmlns:a="http://schemas.openxmlformats.org/drawingml/2006/main">
          <a:off x="402466" y="714058"/>
          <a:ext cx="553998" cy="1651823"/>
        </a:xfrm>
        <a:prstGeom xmlns:a="http://schemas.openxmlformats.org/drawingml/2006/main" prst="rect">
          <a:avLst/>
        </a:prstGeom>
        <a:noFill xmlns:a="http://schemas.openxmlformats.org/drawingml/2006/main"/>
      </cdr:spPr>
      <cdr:txBody>
        <a:bodyPr xmlns:a="http://schemas.openxmlformats.org/drawingml/2006/main" vert="vert270" wrap="square" rtlCol="0">
          <a:spAutoFit/>
        </a:bodyPr>
        <a:lstStyle xmlns:a="http://schemas.openxmlformats.org/drawingml/2006/main">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de-DE" sz="1200" b="1" dirty="0" smtClean="0">
              <a:latin typeface="DIN-Light" panose="02000504020000020003" pitchFamily="2" charset="0"/>
            </a:rPr>
            <a:t>Energieeinsparung/</a:t>
          </a:r>
        </a:p>
        <a:p xmlns:a="http://schemas.openxmlformats.org/drawingml/2006/main">
          <a:r>
            <a:rPr lang="de-DE" sz="1200" b="1" dirty="0" smtClean="0">
              <a:latin typeface="DIN-Light" panose="02000504020000020003" pitchFamily="2" charset="0"/>
            </a:rPr>
            <a:t>Effizienz</a:t>
          </a:r>
          <a:endParaRPr lang="de-DE" sz="1200" b="1" dirty="0">
            <a:latin typeface="DIN-Light" panose="02000504020000020003" pitchFamily="2" charset="0"/>
          </a:endParaRPr>
        </a:p>
      </cdr:txBody>
    </cdr:sp>
  </cdr:relSizeAnchor>
  <cdr:relSizeAnchor xmlns:cdr="http://schemas.openxmlformats.org/drawingml/2006/chartDrawing">
    <cdr:from>
      <cdr:x>0.63886</cdr:x>
      <cdr:y>0.4062</cdr:y>
    </cdr:from>
    <cdr:to>
      <cdr:x>0.95787</cdr:x>
      <cdr:y>0.42579</cdr:y>
    </cdr:to>
    <cdr:sp macro="" textlink="">
      <cdr:nvSpPr>
        <cdr:cNvPr id="2" name="Textfeld 1"/>
        <cdr:cNvSpPr txBox="1"/>
      </cdr:nvSpPr>
      <cdr:spPr>
        <a:xfrm xmlns:a="http://schemas.openxmlformats.org/drawingml/2006/main">
          <a:off x="3894487" y="1650793"/>
          <a:ext cx="1944685" cy="796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0.62222</cdr:x>
      <cdr:y>0.35163</cdr:y>
    </cdr:from>
    <cdr:to>
      <cdr:x>0.9543</cdr:x>
      <cdr:y>0.43479</cdr:y>
    </cdr:to>
    <cdr:sp macro="" textlink="">
      <cdr:nvSpPr>
        <cdr:cNvPr id="6" name="Textfeld 5"/>
        <cdr:cNvSpPr txBox="1"/>
      </cdr:nvSpPr>
      <cdr:spPr>
        <a:xfrm xmlns:a="http://schemas.openxmlformats.org/drawingml/2006/main">
          <a:off x="3793052" y="1429004"/>
          <a:ext cx="2024373" cy="337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hu-HU" sz="1800" b="1" dirty="0" smtClean="0">
              <a:solidFill>
                <a:srgbClr val="FF0000"/>
              </a:solidFill>
            </a:rPr>
            <a:t>Energiaszükséglet</a:t>
          </a:r>
          <a:endParaRPr lang="de-DE" sz="1800" b="1"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777E153D-B8F0-DE46-BF7E-49D944458CBC}" type="datetimeFigureOut">
              <a:rPr lang="de-DE" smtClean="0"/>
              <a:pPr/>
              <a:t>04.11.2013</a:t>
            </a:fld>
            <a:endParaRPr lang="de-DE"/>
          </a:p>
        </p:txBody>
      </p:sp>
      <p:sp>
        <p:nvSpPr>
          <p:cNvPr id="4" name="Fußzeilenplatzhalt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9BFECC65-A367-A04E-A87F-19450AEAFD8A}" type="slidenum">
              <a:rPr lang="de-DE" smtClean="0"/>
              <a:pPr/>
              <a:t>‹Nr.›</a:t>
            </a:fld>
            <a:endParaRPr lang="de-DE"/>
          </a:p>
        </p:txBody>
      </p:sp>
    </p:spTree>
    <p:extLst>
      <p:ext uri="{BB962C8B-B14F-4D97-AF65-F5344CB8AC3E}">
        <p14:creationId xmlns:p14="http://schemas.microsoft.com/office/powerpoint/2010/main" val="10254662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6639E68-F384-1D4F-A841-6FD6429ADC8F}" type="datetimeFigureOut">
              <a:rPr lang="de-DE" smtClean="0"/>
              <a:pPr/>
              <a:t>04.11.2013</a:t>
            </a:fld>
            <a:endParaRPr lang="de-DE"/>
          </a:p>
        </p:txBody>
      </p:sp>
      <p:sp>
        <p:nvSpPr>
          <p:cNvPr id="4" name="Folienbildplatzhalt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B9DE814-07C7-EA48-A3F7-FBED1D3A86AE}" type="slidenum">
              <a:rPr lang="de-DE" smtClean="0"/>
              <a:pPr/>
              <a:t>‹Nr.›</a:t>
            </a:fld>
            <a:endParaRPr lang="de-DE"/>
          </a:p>
        </p:txBody>
      </p:sp>
    </p:spTree>
    <p:extLst>
      <p:ext uri="{BB962C8B-B14F-4D97-AF65-F5344CB8AC3E}">
        <p14:creationId xmlns:p14="http://schemas.microsoft.com/office/powerpoint/2010/main" val="24110301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a:t>
            </a:fld>
            <a:endParaRPr lang="de-DE" dirty="0"/>
          </a:p>
        </p:txBody>
      </p:sp>
    </p:spTree>
    <p:extLst>
      <p:ext uri="{BB962C8B-B14F-4D97-AF65-F5344CB8AC3E}">
        <p14:creationId xmlns:p14="http://schemas.microsoft.com/office/powerpoint/2010/main" val="2784368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20</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21</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22</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23</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t>Was leisten die Akteure zum Konzept?</a:t>
            </a:r>
          </a:p>
          <a:p>
            <a:endParaRPr lang="de-DE" sz="1200" dirty="0" smtClean="0"/>
          </a:p>
          <a:p>
            <a:r>
              <a:rPr lang="de-DE" sz="1200" dirty="0" smtClean="0"/>
              <a:t>Jeder Bürger kann mit seinem Energie-Verhalten</a:t>
            </a:r>
            <a:r>
              <a:rPr lang="de-DE" sz="1200" baseline="0" dirty="0" smtClean="0"/>
              <a:t> einen Beitrag leisten. Z.B. mit dem bewussteren Umgang, z.B. mit Gebäudesanierung (da sind bis zu 20% mehr Effizienz und weniger CO2 Emission möglich). </a:t>
            </a:r>
          </a:p>
          <a:p>
            <a:endParaRPr lang="de-DE" sz="1200" baseline="0" dirty="0" smtClean="0"/>
          </a:p>
          <a:p>
            <a:r>
              <a:rPr lang="de-DE" sz="1200" baseline="0" dirty="0" smtClean="0"/>
              <a:t>Die Kommunen können mit ihren Liegenschaften einerseits und politischen Entscheidungen andererseits einen wesentlichen Beitrag zum Gelingen des Vorhabens beitragen.</a:t>
            </a:r>
          </a:p>
          <a:p>
            <a:endParaRPr lang="de-DE" sz="1200" baseline="0" dirty="0" smtClean="0"/>
          </a:p>
          <a:p>
            <a:r>
              <a:rPr lang="de-DE" sz="1200" baseline="0" dirty="0" smtClean="0"/>
              <a:t>Banken und Unternehmen werden feststellen, dass Klimaschutz nicht unbedingt nur Investition bedeutet, sondern auch Rendite, Kundengewinnung, regionale Wertschöpfung und Kostenersparnis.</a:t>
            </a:r>
          </a:p>
          <a:p>
            <a:endParaRPr lang="de-DE" sz="1200" baseline="0" dirty="0" smtClean="0"/>
          </a:p>
          <a:p>
            <a:r>
              <a:rPr lang="de-DE" sz="1200" baseline="0" dirty="0" smtClean="0"/>
              <a:t>Energieversorger sind der Motor, treiben das Konzept an, halten es am Laufen, stellen saubere, </a:t>
            </a:r>
            <a:r>
              <a:rPr lang="de-DE" sz="1200" baseline="0" dirty="0" err="1" smtClean="0"/>
              <a:t>zeozweifreie</a:t>
            </a:r>
            <a:r>
              <a:rPr lang="de-DE" sz="1200" baseline="0" dirty="0" smtClean="0"/>
              <a:t> Energien zur Verfügung – und ernten dafür auch überregionalen Imagegewinn.</a:t>
            </a:r>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26</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27</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28</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Zusammenfassung</a:t>
            </a:r>
          </a:p>
        </p:txBody>
      </p:sp>
      <p:sp>
        <p:nvSpPr>
          <p:cNvPr id="4" name="Foliennummernplatzhalter 3"/>
          <p:cNvSpPr>
            <a:spLocks noGrp="1"/>
          </p:cNvSpPr>
          <p:nvPr>
            <p:ph type="sldNum" sz="quarter" idx="10"/>
          </p:nvPr>
        </p:nvSpPr>
        <p:spPr/>
        <p:txBody>
          <a:bodyPr/>
          <a:lstStyle/>
          <a:p>
            <a:fld id="{5B9DE814-07C7-EA48-A3F7-FBED1D3A86AE}" type="slidenum">
              <a:rPr lang="de-DE" smtClean="0"/>
              <a:pPr/>
              <a:t>29</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t>Was können die Akteure</a:t>
            </a:r>
            <a:r>
              <a:rPr lang="de-DE" sz="1200" b="1" baseline="0" dirty="0" smtClean="0"/>
              <a:t> im Einzelnen, im Detail konkret beitragen?</a:t>
            </a:r>
          </a:p>
          <a:p>
            <a:endParaRPr lang="de-DE" sz="1200" baseline="0" dirty="0" smtClean="0"/>
          </a:p>
          <a:p>
            <a:r>
              <a:rPr lang="de-DE" sz="1200" dirty="0" smtClean="0"/>
              <a:t>Der Bürger kann prinzipiell... bewusster mit Energie umgehen,</a:t>
            </a:r>
            <a:r>
              <a:rPr lang="de-DE" sz="1200" baseline="0" dirty="0" smtClean="0"/>
              <a:t> </a:t>
            </a:r>
            <a:r>
              <a:rPr lang="de-DE" sz="1200" dirty="0" smtClean="0"/>
              <a:t>mehr erneuerbare Energien einsetzen,</a:t>
            </a:r>
            <a:r>
              <a:rPr lang="de-DE" sz="1200" baseline="0" dirty="0" smtClean="0"/>
              <a:t> </a:t>
            </a:r>
            <a:r>
              <a:rPr lang="de-DE" sz="1200" dirty="0" smtClean="0"/>
              <a:t>sich an Initiativen zur regionalen Energieversorgung beteiligen</a:t>
            </a:r>
          </a:p>
          <a:p>
            <a:r>
              <a:rPr lang="de-DE" sz="1200" dirty="0" smtClean="0"/>
              <a:t>Der Bürger kann konkret... Wohngebäude energetisch sanieren,</a:t>
            </a:r>
            <a:r>
              <a:rPr lang="de-DE" sz="1200" baseline="0" dirty="0" smtClean="0"/>
              <a:t> </a:t>
            </a:r>
            <a:r>
              <a:rPr lang="de-DE" sz="1200" dirty="0" smtClean="0"/>
              <a:t>Energie effizient nutzen,</a:t>
            </a:r>
            <a:r>
              <a:rPr lang="de-DE" sz="1200" baseline="0" dirty="0" smtClean="0"/>
              <a:t> </a:t>
            </a:r>
            <a:r>
              <a:rPr lang="de-DE" sz="1200" dirty="0" smtClean="0"/>
              <a:t>Fossile Energieträger meiden,</a:t>
            </a:r>
            <a:r>
              <a:rPr lang="de-DE" sz="1200" baseline="0" dirty="0" smtClean="0"/>
              <a:t> </a:t>
            </a:r>
            <a:r>
              <a:rPr lang="de-DE" sz="1200" dirty="0" smtClean="0"/>
              <a:t>auf erneuerbare Energien umsteigen,</a:t>
            </a:r>
            <a:r>
              <a:rPr lang="de-DE" sz="1200" baseline="0" dirty="0" smtClean="0"/>
              <a:t> </a:t>
            </a:r>
            <a:r>
              <a:rPr lang="de-DE" sz="1200" dirty="0" smtClean="0"/>
              <a:t>aktiv werden, Interesse zeigen, sich an umweltfreundlichen Projekten beteiligen</a:t>
            </a:r>
          </a:p>
          <a:p>
            <a:r>
              <a:rPr lang="de-DE" sz="1200" b="1" dirty="0" smtClean="0"/>
              <a:t>Nutzen</a:t>
            </a:r>
            <a:r>
              <a:rPr lang="de-DE" sz="1200" dirty="0" smtClean="0"/>
              <a:t>... weniger Energiekosten,</a:t>
            </a:r>
            <a:r>
              <a:rPr lang="de-DE" sz="1200" baseline="0" dirty="0" smtClean="0"/>
              <a:t> </a:t>
            </a:r>
            <a:r>
              <a:rPr lang="de-DE" sz="1200" dirty="0" smtClean="0"/>
              <a:t>verbesserte CO2-Bilanz,</a:t>
            </a:r>
            <a:r>
              <a:rPr lang="de-DE" sz="1200" baseline="0" dirty="0" smtClean="0"/>
              <a:t> </a:t>
            </a:r>
            <a:r>
              <a:rPr lang="de-DE" sz="1200" dirty="0" smtClean="0"/>
              <a:t>mehr Klimaschutz</a:t>
            </a:r>
          </a:p>
          <a:p>
            <a:endParaRPr lang="de-DE" sz="1200" dirty="0" smtClean="0"/>
          </a:p>
          <a:p>
            <a:r>
              <a:rPr lang="de-DE" sz="1200" dirty="0" smtClean="0"/>
              <a:t>Die Kommune kann (prinzipiell)...</a:t>
            </a:r>
            <a:r>
              <a:rPr lang="de-DE" sz="1200" baseline="0" dirty="0" smtClean="0"/>
              <a:t> </a:t>
            </a:r>
            <a:r>
              <a:rPr lang="de-DE" sz="1200" dirty="0" smtClean="0"/>
              <a:t>politische Entscheidungen umsetzen,</a:t>
            </a:r>
            <a:r>
              <a:rPr lang="de-DE" sz="1200" baseline="0" dirty="0" smtClean="0"/>
              <a:t> </a:t>
            </a:r>
            <a:r>
              <a:rPr lang="de-DE" sz="1200" dirty="0" smtClean="0"/>
              <a:t>kommunale Objekte überprüfen,</a:t>
            </a:r>
            <a:r>
              <a:rPr lang="de-DE" sz="1200" baseline="0" dirty="0" smtClean="0"/>
              <a:t> </a:t>
            </a:r>
            <a:r>
              <a:rPr lang="de-DE" sz="1200" dirty="0" smtClean="0"/>
              <a:t>Klimaschutz-Projekte anstoßen und selbst teilnehmen</a:t>
            </a:r>
          </a:p>
          <a:p>
            <a:r>
              <a:rPr lang="de-DE" sz="1200" dirty="0" smtClean="0"/>
              <a:t>Die Kommune kann (konkret)...</a:t>
            </a:r>
            <a:r>
              <a:rPr lang="de-DE" sz="1200" baseline="0" dirty="0" smtClean="0"/>
              <a:t> </a:t>
            </a:r>
            <a:r>
              <a:rPr lang="de-DE" sz="1200" dirty="0" smtClean="0"/>
              <a:t>den politischen Weg ebnen, z.B. im Baurecht,</a:t>
            </a:r>
            <a:r>
              <a:rPr lang="de-DE" sz="1200" baseline="0" dirty="0" smtClean="0"/>
              <a:t> </a:t>
            </a:r>
            <a:r>
              <a:rPr lang="de-DE" sz="1200" dirty="0" smtClean="0"/>
              <a:t>Klimaschutzleitbilder schaffen,</a:t>
            </a:r>
            <a:r>
              <a:rPr lang="de-DE" sz="1200" baseline="0" dirty="0" smtClean="0"/>
              <a:t> </a:t>
            </a:r>
            <a:r>
              <a:rPr lang="de-DE" sz="1200" dirty="0" smtClean="0"/>
              <a:t>eigene Liegenschaften energetisch sanieren,</a:t>
            </a:r>
            <a:r>
              <a:rPr lang="de-DE" sz="1200" baseline="0" dirty="0" smtClean="0"/>
              <a:t> </a:t>
            </a:r>
            <a:r>
              <a:rPr lang="de-DE" sz="1200" dirty="0" smtClean="0"/>
              <a:t>Öffentlichkeitsarbeit leisten, auch intern,</a:t>
            </a:r>
            <a:r>
              <a:rPr lang="de-DE" sz="1200" baseline="0" dirty="0" smtClean="0"/>
              <a:t> </a:t>
            </a:r>
            <a:r>
              <a:rPr lang="de-DE" sz="1200" dirty="0" smtClean="0"/>
              <a:t>Anreize schaffen: Beteiligungen, Fördertöpfe,...</a:t>
            </a:r>
            <a:r>
              <a:rPr lang="de-DE" sz="1200" baseline="0" dirty="0" smtClean="0"/>
              <a:t> </a:t>
            </a:r>
            <a:r>
              <a:rPr lang="de-DE" sz="1200" dirty="0" smtClean="0"/>
              <a:t>an Zertifizierungen teilnehmen (</a:t>
            </a:r>
            <a:r>
              <a:rPr lang="de-DE" sz="1200" dirty="0" err="1" smtClean="0"/>
              <a:t>eea</a:t>
            </a:r>
            <a:r>
              <a:rPr lang="de-DE" sz="1200" dirty="0" smtClean="0"/>
              <a:t>, KEM, </a:t>
            </a:r>
            <a:r>
              <a:rPr lang="de-DE" sz="1200" dirty="0" err="1" smtClean="0"/>
              <a:t>zeozweifrei</a:t>
            </a:r>
            <a:r>
              <a:rPr lang="de-DE" sz="1200" dirty="0" smtClean="0"/>
              <a:t>,...)</a:t>
            </a:r>
          </a:p>
          <a:p>
            <a:r>
              <a:rPr lang="de-DE" sz="1200" b="1" dirty="0" smtClean="0"/>
              <a:t>Nutzen</a:t>
            </a:r>
            <a:r>
              <a:rPr lang="de-DE" sz="1200" dirty="0" smtClean="0"/>
              <a:t>...</a:t>
            </a:r>
            <a:r>
              <a:rPr lang="de-DE" sz="1200" baseline="0" dirty="0" smtClean="0"/>
              <a:t> </a:t>
            </a:r>
            <a:r>
              <a:rPr lang="de-DE" sz="1200" dirty="0" smtClean="0"/>
              <a:t>regionale Wertschöpfung,</a:t>
            </a:r>
            <a:r>
              <a:rPr lang="de-DE" sz="1200" baseline="0" dirty="0" smtClean="0"/>
              <a:t> </a:t>
            </a:r>
            <a:r>
              <a:rPr lang="de-DE" sz="1200" dirty="0" smtClean="0"/>
              <a:t>Imagegewinn,</a:t>
            </a:r>
            <a:r>
              <a:rPr lang="de-DE" sz="1200" baseline="0" dirty="0" smtClean="0"/>
              <a:t> </a:t>
            </a:r>
            <a:r>
              <a:rPr lang="de-DE" sz="1200" dirty="0" smtClean="0"/>
              <a:t>Leuchtturmprojekte</a:t>
            </a:r>
          </a:p>
          <a:p>
            <a:endParaRPr lang="de-DE" sz="1200" dirty="0" smtClean="0"/>
          </a:p>
          <a:p>
            <a:r>
              <a:rPr lang="de-DE" sz="1200" dirty="0" smtClean="0"/>
              <a:t>Unternehmen/Banken können prinzipiell...</a:t>
            </a:r>
            <a:r>
              <a:rPr lang="de-DE" sz="1200" baseline="0" dirty="0" smtClean="0"/>
              <a:t> </a:t>
            </a:r>
            <a:r>
              <a:rPr lang="de-DE" sz="1200" dirty="0" smtClean="0"/>
              <a:t>bewusster mit Energie umgehen,</a:t>
            </a:r>
            <a:r>
              <a:rPr lang="de-DE" sz="1200" baseline="0" dirty="0" smtClean="0"/>
              <a:t> </a:t>
            </a:r>
            <a:r>
              <a:rPr lang="de-DE" sz="1200" dirty="0" smtClean="0"/>
              <a:t>vermehrt erneuerbare Energien einsetzen</a:t>
            </a:r>
          </a:p>
          <a:p>
            <a:r>
              <a:rPr lang="de-DE" sz="1200" dirty="0" smtClean="0"/>
              <a:t>Unternehmen/Banken können konkret...</a:t>
            </a:r>
            <a:r>
              <a:rPr lang="de-DE" sz="1200" baseline="0" dirty="0" smtClean="0"/>
              <a:t> </a:t>
            </a:r>
            <a:r>
              <a:rPr lang="de-DE" sz="1200" dirty="0" smtClean="0"/>
              <a:t>eigene Liegenschaften energetisch sanieren,</a:t>
            </a:r>
            <a:r>
              <a:rPr lang="de-DE" sz="1200" baseline="0" dirty="0" smtClean="0"/>
              <a:t> </a:t>
            </a:r>
            <a:r>
              <a:rPr lang="de-DE" sz="1200" dirty="0" smtClean="0"/>
              <a:t>Energie effizient nutzen,</a:t>
            </a:r>
            <a:r>
              <a:rPr lang="de-DE" sz="1200" baseline="0" dirty="0" smtClean="0"/>
              <a:t> </a:t>
            </a:r>
            <a:r>
              <a:rPr lang="de-DE" sz="1200" dirty="0" smtClean="0"/>
              <a:t>Fossile Energieträger meiden,</a:t>
            </a:r>
            <a:r>
              <a:rPr lang="de-DE" sz="1200" baseline="0" dirty="0" smtClean="0"/>
              <a:t> </a:t>
            </a:r>
            <a:r>
              <a:rPr lang="de-DE" sz="1200" dirty="0" smtClean="0"/>
              <a:t>gezielte Kundenberatung zum Klimaschutz,</a:t>
            </a:r>
            <a:r>
              <a:rPr lang="de-DE" sz="1200" baseline="0" dirty="0" smtClean="0"/>
              <a:t> </a:t>
            </a:r>
            <a:r>
              <a:rPr lang="de-DE" sz="1200" dirty="0" smtClean="0"/>
              <a:t>aktiv werden, Interesse zeigen und sich an Klimaschutz-Projekten beteiligen</a:t>
            </a:r>
          </a:p>
          <a:p>
            <a:r>
              <a:rPr lang="de-DE" sz="1200" b="1" dirty="0" smtClean="0"/>
              <a:t>Nutzen</a:t>
            </a:r>
            <a:r>
              <a:rPr lang="de-DE" sz="1200" dirty="0" smtClean="0"/>
              <a:t>...</a:t>
            </a:r>
            <a:r>
              <a:rPr lang="de-DE" sz="1200" baseline="0" dirty="0" smtClean="0"/>
              <a:t> </a:t>
            </a:r>
            <a:r>
              <a:rPr lang="de-DE" sz="1200" dirty="0" smtClean="0"/>
              <a:t>schaffen / sichern von Arbeitsplätzen,</a:t>
            </a:r>
            <a:r>
              <a:rPr lang="de-DE" sz="1200" baseline="0" dirty="0" smtClean="0"/>
              <a:t> </a:t>
            </a:r>
            <a:r>
              <a:rPr lang="de-DE" sz="1200" dirty="0" smtClean="0"/>
              <a:t>Kunden gewinnen und binden,</a:t>
            </a:r>
            <a:r>
              <a:rPr lang="de-DE" sz="1200" baseline="0" dirty="0" smtClean="0"/>
              <a:t> </a:t>
            </a:r>
            <a:r>
              <a:rPr lang="de-DE" sz="1200" dirty="0" smtClean="0"/>
              <a:t>Imagegewinn</a:t>
            </a:r>
          </a:p>
          <a:p>
            <a:endParaRPr lang="de-DE" sz="1200" dirty="0" smtClean="0"/>
          </a:p>
          <a:p>
            <a:r>
              <a:rPr lang="de-DE" sz="1200" dirty="0" smtClean="0"/>
              <a:t>Energieversorger kann prinzipiell...</a:t>
            </a:r>
            <a:r>
              <a:rPr lang="de-DE" sz="1200" baseline="0" dirty="0" smtClean="0"/>
              <a:t> </a:t>
            </a:r>
            <a:r>
              <a:rPr lang="de-DE" sz="1200" dirty="0" smtClean="0"/>
              <a:t>Erneuerbare-Energien-Projekte und Beteiligungen anstoßen, anbieten, umsetzen, finanzieren,...</a:t>
            </a:r>
          </a:p>
          <a:p>
            <a:r>
              <a:rPr lang="de-DE" sz="1200" dirty="0" smtClean="0"/>
              <a:t>Energieversorger kann konkret...</a:t>
            </a:r>
            <a:r>
              <a:rPr lang="de-DE" sz="1200" baseline="0" dirty="0" smtClean="0"/>
              <a:t> </a:t>
            </a:r>
            <a:r>
              <a:rPr lang="de-DE" sz="1200" dirty="0" smtClean="0"/>
              <a:t>die Versorgung mit erneuerbaren Energien gewährleisten,</a:t>
            </a:r>
            <a:r>
              <a:rPr lang="de-DE" sz="1200" baseline="0" dirty="0" smtClean="0"/>
              <a:t> </a:t>
            </a:r>
            <a:r>
              <a:rPr lang="de-DE" sz="1200" dirty="0" smtClean="0"/>
              <a:t>Beteiligungsprojekte anbieten,</a:t>
            </a:r>
            <a:r>
              <a:rPr lang="de-DE" sz="1200" baseline="0" dirty="0" smtClean="0"/>
              <a:t> </a:t>
            </a:r>
            <a:r>
              <a:rPr lang="de-DE" sz="1200" dirty="0" smtClean="0"/>
              <a:t>Energie- und Beteiligungsprojekte umsetzen,</a:t>
            </a:r>
            <a:r>
              <a:rPr lang="de-DE" sz="1200" baseline="0" dirty="0" smtClean="0"/>
              <a:t> </a:t>
            </a:r>
            <a:r>
              <a:rPr lang="de-DE" sz="1200" dirty="0" smtClean="0"/>
              <a:t>aufklären, informieren und beraten</a:t>
            </a:r>
          </a:p>
          <a:p>
            <a:r>
              <a:rPr lang="de-DE" sz="1200" b="1" dirty="0" smtClean="0"/>
              <a:t>Nutzen</a:t>
            </a:r>
            <a:r>
              <a:rPr lang="de-DE" sz="1200" dirty="0" smtClean="0"/>
              <a:t>...</a:t>
            </a:r>
            <a:r>
              <a:rPr lang="de-DE" sz="1200" baseline="0" dirty="0" smtClean="0"/>
              <a:t> </a:t>
            </a:r>
            <a:r>
              <a:rPr lang="de-DE" sz="1200" dirty="0" smtClean="0"/>
              <a:t>leistet großen Beitrag zum Klimaschutz,</a:t>
            </a:r>
            <a:r>
              <a:rPr lang="de-DE" sz="1200" baseline="0" dirty="0" smtClean="0"/>
              <a:t> </a:t>
            </a:r>
            <a:r>
              <a:rPr lang="de-DE" sz="1200" dirty="0" smtClean="0"/>
              <a:t>unterstützt die Energiewende</a:t>
            </a:r>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30</a:t>
            </a:fld>
            <a:endParaRPr lang="de-DE"/>
          </a:p>
        </p:txBody>
      </p:sp>
    </p:spTree>
    <p:extLst>
      <p:ext uri="{BB962C8B-B14F-4D97-AF65-F5344CB8AC3E}">
        <p14:creationId xmlns:p14="http://schemas.microsoft.com/office/powerpoint/2010/main" val="236695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4</a:t>
            </a:fld>
            <a:endParaRPr lang="de-DE" dirty="0"/>
          </a:p>
        </p:txBody>
      </p:sp>
    </p:spTree>
    <p:extLst>
      <p:ext uri="{BB962C8B-B14F-4D97-AF65-F5344CB8AC3E}">
        <p14:creationId xmlns:p14="http://schemas.microsoft.com/office/powerpoint/2010/main" val="278436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5</a:t>
            </a:fld>
            <a:endParaRPr lang="de-DE" dirty="0"/>
          </a:p>
        </p:txBody>
      </p:sp>
    </p:spTree>
    <p:extLst>
      <p:ext uri="{BB962C8B-B14F-4D97-AF65-F5344CB8AC3E}">
        <p14:creationId xmlns:p14="http://schemas.microsoft.com/office/powerpoint/2010/main" val="278436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6</a:t>
            </a:fld>
            <a:endParaRPr lang="de-DE" dirty="0"/>
          </a:p>
        </p:txBody>
      </p:sp>
    </p:spTree>
    <p:extLst>
      <p:ext uri="{BB962C8B-B14F-4D97-AF65-F5344CB8AC3E}">
        <p14:creationId xmlns:p14="http://schemas.microsoft.com/office/powerpoint/2010/main" val="267206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7</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8</a:t>
            </a:fld>
            <a:endParaRPr lang="de-DE"/>
          </a:p>
        </p:txBody>
      </p:sp>
    </p:spTree>
    <p:extLst>
      <p:ext uri="{BB962C8B-B14F-4D97-AF65-F5344CB8AC3E}">
        <p14:creationId xmlns:p14="http://schemas.microsoft.com/office/powerpoint/2010/main" val="267206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12</a:t>
            </a:fld>
            <a:endParaRPr lang="de-DE"/>
          </a:p>
        </p:txBody>
      </p:sp>
    </p:spTree>
    <p:extLst>
      <p:ext uri="{BB962C8B-B14F-4D97-AF65-F5344CB8AC3E}">
        <p14:creationId xmlns:p14="http://schemas.microsoft.com/office/powerpoint/2010/main" val="278436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13</a:t>
            </a:fld>
            <a:endParaRPr lang="de-DE"/>
          </a:p>
        </p:txBody>
      </p:sp>
    </p:spTree>
    <p:extLst>
      <p:ext uri="{BB962C8B-B14F-4D97-AF65-F5344CB8AC3E}">
        <p14:creationId xmlns:p14="http://schemas.microsoft.com/office/powerpoint/2010/main" val="420473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5B9DE814-07C7-EA48-A3F7-FBED1D3A86AE}" type="slidenum">
              <a:rPr lang="de-DE" smtClean="0"/>
              <a:pPr/>
              <a:t>18</a:t>
            </a:fld>
            <a:endParaRPr lang="de-DE"/>
          </a:p>
        </p:txBody>
      </p:sp>
    </p:spTree>
    <p:extLst>
      <p:ext uri="{BB962C8B-B14F-4D97-AF65-F5344CB8AC3E}">
        <p14:creationId xmlns:p14="http://schemas.microsoft.com/office/powerpoint/2010/main" val="278436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588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FD86A962-2349-A949-A053-962805876594}" type="datetime1">
              <a:rPr lang="de-DE" smtClean="0"/>
              <a:pPr/>
              <a:t>04.11.2013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84620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163F6F-4C75-B845-A356-65B28F8642CD}" type="datetime1">
              <a:rPr lang="de-DE" smtClean="0"/>
              <a:pPr/>
              <a:t>04.11.2013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305093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72F0BA-3ACB-4A4D-BB6B-D04B5D5B6A89}" type="datetime1">
              <a:rPr lang="de-DE" smtClean="0"/>
              <a:pPr/>
              <a:t>04.11.2013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338304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Rechteck 6"/>
          <p:cNvSpPr/>
          <p:nvPr userDrawn="1"/>
        </p:nvSpPr>
        <p:spPr>
          <a:xfrm>
            <a:off x="0" y="899294"/>
            <a:ext cx="2475115" cy="5580000"/>
          </a:xfrm>
          <a:prstGeom prst="rect">
            <a:avLst/>
          </a:prstGeom>
          <a:solidFill>
            <a:srgbClr val="97BF0D">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1" y="180000"/>
            <a:ext cx="5718097" cy="719294"/>
          </a:xfrm>
        </p:spPr>
        <p:txBody>
          <a:bodyPr lIns="288000" tIns="36000" anchor="t" anchorCtr="0">
            <a:noAutofit/>
          </a:bodyPr>
          <a:lstStyle>
            <a:lvl1pPr algn="l">
              <a:defRPr sz="3000">
                <a:solidFill>
                  <a:schemeClr val="tx1">
                    <a:lumMod val="75000"/>
                    <a:lumOff val="25000"/>
                  </a:schemeClr>
                </a:solidFill>
                <a:latin typeface="DIN-Medium"/>
                <a:cs typeface="DIN-Medium"/>
              </a:defRPr>
            </a:lvl1pPr>
          </a:lstStyle>
          <a:p>
            <a:r>
              <a:rPr lang="de-DE" dirty="0" smtClean="0"/>
              <a:t>Mastertitelformat bearbeiten</a:t>
            </a:r>
            <a:endParaRPr lang="de-DE" dirty="0"/>
          </a:p>
        </p:txBody>
      </p:sp>
      <p:sp>
        <p:nvSpPr>
          <p:cNvPr id="4" name="Datumsplatzhalter 3"/>
          <p:cNvSpPr>
            <a:spLocks noGrp="1"/>
          </p:cNvSpPr>
          <p:nvPr>
            <p:ph type="dt" sz="half" idx="10"/>
          </p:nvPr>
        </p:nvSpPr>
        <p:spPr>
          <a:xfrm>
            <a:off x="271845" y="6477628"/>
            <a:ext cx="2133600" cy="365125"/>
          </a:xfrm>
        </p:spPr>
        <p:txBody>
          <a:bodyPr/>
          <a:lstStyle>
            <a:lvl1pPr>
              <a:defRPr sz="1000">
                <a:latin typeface="DIN-Light"/>
                <a:cs typeface="DIN-Light"/>
              </a:defRPr>
            </a:lvl1pPr>
          </a:lstStyle>
          <a:p>
            <a:fld id="{B094B3FA-9A9D-EC44-805F-A5B0747469BA}" type="datetime1">
              <a:rPr lang="de-DE" smtClean="0"/>
              <a:pPr/>
              <a:t>04.11.2013</a:t>
            </a:fld>
            <a:endParaRPr lang="de-DE" dirty="0"/>
          </a:p>
        </p:txBody>
      </p:sp>
      <p:sp>
        <p:nvSpPr>
          <p:cNvPr id="5" name="Fußzeilenplatzhalter 4"/>
          <p:cNvSpPr>
            <a:spLocks noGrp="1"/>
          </p:cNvSpPr>
          <p:nvPr>
            <p:ph type="ftr" sz="quarter" idx="11"/>
          </p:nvPr>
        </p:nvSpPr>
        <p:spPr>
          <a:xfrm>
            <a:off x="3124200" y="6477628"/>
            <a:ext cx="2895600" cy="365125"/>
          </a:xfrm>
        </p:spPr>
        <p:txBody>
          <a:bodyPr/>
          <a:lstStyle/>
          <a:p>
            <a:endParaRPr lang="de-DE"/>
          </a:p>
        </p:txBody>
      </p:sp>
      <p:sp>
        <p:nvSpPr>
          <p:cNvPr id="6" name="Foliennummernplatzhalter 5"/>
          <p:cNvSpPr>
            <a:spLocks noGrp="1"/>
          </p:cNvSpPr>
          <p:nvPr>
            <p:ph type="sldNum" sz="quarter" idx="12"/>
          </p:nvPr>
        </p:nvSpPr>
        <p:spPr>
          <a:xfrm>
            <a:off x="6834665" y="6477628"/>
            <a:ext cx="2133600" cy="365125"/>
          </a:xfrm>
        </p:spPr>
        <p:txBody>
          <a:bodyPr/>
          <a:lstStyle>
            <a:lvl1pPr>
              <a:defRPr sz="1000">
                <a:latin typeface="DIN-Light"/>
                <a:cs typeface="DIN-Light"/>
              </a:defRPr>
            </a:lvl1pPr>
          </a:lstStyle>
          <a:p>
            <a:fld id="{C503CE09-C610-E142-B99B-4130B97B7098}" type="slidenum">
              <a:rPr lang="de-DE" smtClean="0"/>
              <a:pPr/>
              <a:t>‹Nr.›</a:t>
            </a:fld>
            <a:endParaRPr lang="de-DE" dirty="0"/>
          </a:p>
        </p:txBody>
      </p:sp>
      <p:cxnSp>
        <p:nvCxnSpPr>
          <p:cNvPr id="10" name="Gerade Verbindung 9"/>
          <p:cNvCxnSpPr/>
          <p:nvPr userDrawn="1"/>
        </p:nvCxnSpPr>
        <p:spPr>
          <a:xfrm>
            <a:off x="0" y="6486780"/>
            <a:ext cx="9144000" cy="0"/>
          </a:xfrm>
          <a:prstGeom prst="line">
            <a:avLst/>
          </a:prstGeom>
          <a:ln w="12700">
            <a:solidFill>
              <a:srgbClr val="00512F"/>
            </a:solidFill>
          </a:ln>
          <a:effectLst/>
        </p:spPr>
        <p:style>
          <a:lnRef idx="2">
            <a:schemeClr val="accent1"/>
          </a:lnRef>
          <a:fillRef idx="0">
            <a:schemeClr val="accent1"/>
          </a:fillRef>
          <a:effectRef idx="1">
            <a:schemeClr val="accent1"/>
          </a:effectRef>
          <a:fontRef idx="minor">
            <a:schemeClr val="tx1"/>
          </a:fontRef>
        </p:style>
      </p:cxnSp>
      <p:sp>
        <p:nvSpPr>
          <p:cNvPr id="13" name="Textplatzhalter 12"/>
          <p:cNvSpPr>
            <a:spLocks noGrp="1"/>
          </p:cNvSpPr>
          <p:nvPr>
            <p:ph type="body" sz="quarter" idx="13"/>
          </p:nvPr>
        </p:nvSpPr>
        <p:spPr>
          <a:xfrm>
            <a:off x="2" y="1368000"/>
            <a:ext cx="2552388" cy="3857413"/>
          </a:xfrm>
        </p:spPr>
        <p:txBody>
          <a:bodyPr lIns="288000" tIns="0">
            <a:normAutofit/>
          </a:bodyPr>
          <a:lstStyle>
            <a:lvl1pPr marL="0" indent="0">
              <a:lnSpc>
                <a:spcPts val="2400"/>
              </a:lnSpc>
              <a:spcBef>
                <a:spcPts val="0"/>
              </a:spcBef>
              <a:buNone/>
              <a:defRPr sz="2000">
                <a:solidFill>
                  <a:srgbClr val="008000"/>
                </a:solidFill>
                <a:latin typeface="DIN-Medium"/>
                <a:cs typeface="DIN-Medium"/>
              </a:defRPr>
            </a:lvl1pPr>
            <a:lvl2pPr marL="457200" indent="0">
              <a:lnSpc>
                <a:spcPts val="1800"/>
              </a:lnSpc>
              <a:buNone/>
              <a:defRPr sz="1800">
                <a:solidFill>
                  <a:schemeClr val="tx1">
                    <a:lumMod val="85000"/>
                    <a:lumOff val="15000"/>
                  </a:schemeClr>
                </a:solidFill>
                <a:latin typeface="DIN-Medium"/>
                <a:cs typeface="DIN-Medium"/>
              </a:defRPr>
            </a:lvl2pPr>
            <a:lvl3pPr marL="914400" indent="0">
              <a:buNone/>
              <a:defRPr sz="1800">
                <a:latin typeface="DIN-Regular"/>
                <a:cs typeface="DIN-Regular"/>
              </a:defRPr>
            </a:lvl3pPr>
            <a:lvl4pPr marL="1371600" indent="0">
              <a:buNone/>
              <a:defRPr sz="1400">
                <a:latin typeface="DIN-Regular"/>
                <a:cs typeface="DIN-Regular"/>
              </a:defRPr>
            </a:lvl4pPr>
            <a:lvl5pPr marL="1828800" indent="0">
              <a:buNone/>
              <a:defRPr sz="1400">
                <a:latin typeface="DIN-Regular"/>
                <a:cs typeface="DIN-Regular"/>
              </a:defRPr>
            </a:lvl5pPr>
          </a:lstStyle>
          <a:p>
            <a:pPr lvl="0"/>
            <a:r>
              <a:rPr lang="de-DE" dirty="0" smtClean="0"/>
              <a:t>Mastertextformat bearbeiten</a:t>
            </a:r>
          </a:p>
        </p:txBody>
      </p:sp>
      <p:sp>
        <p:nvSpPr>
          <p:cNvPr id="16" name="Textplatzhalter 15"/>
          <p:cNvSpPr>
            <a:spLocks noGrp="1"/>
          </p:cNvSpPr>
          <p:nvPr>
            <p:ph type="body" sz="quarter" idx="14"/>
          </p:nvPr>
        </p:nvSpPr>
        <p:spPr>
          <a:xfrm>
            <a:off x="2836863" y="1332000"/>
            <a:ext cx="5668962" cy="3995737"/>
          </a:xfrm>
        </p:spPr>
        <p:txBody>
          <a:bodyPr lIns="0" tIns="36000">
            <a:normAutofit/>
          </a:bodyPr>
          <a:lstStyle>
            <a:lvl1pPr marL="194400" indent="-176400">
              <a:lnSpc>
                <a:spcPts val="2400"/>
              </a:lnSpc>
              <a:spcBef>
                <a:spcPts val="600"/>
              </a:spcBef>
              <a:buClr>
                <a:srgbClr val="00512F"/>
              </a:buClr>
              <a:buSzPct val="90000"/>
              <a:buFont typeface="Arial"/>
              <a:buChar char="•"/>
              <a:defRPr sz="1800">
                <a:solidFill>
                  <a:schemeClr val="tx1">
                    <a:lumMod val="85000"/>
                    <a:lumOff val="15000"/>
                  </a:schemeClr>
                </a:solidFill>
                <a:latin typeface="DIN-Light"/>
                <a:cs typeface="DIN-Light"/>
              </a:defRPr>
            </a:lvl1pPr>
            <a:lvl2pPr marL="194400" indent="-176400">
              <a:lnSpc>
                <a:spcPts val="2400"/>
              </a:lnSpc>
              <a:spcBef>
                <a:spcPts val="600"/>
              </a:spcBef>
              <a:buClr>
                <a:srgbClr val="00512F"/>
              </a:buClr>
              <a:buSzPct val="90000"/>
              <a:buFont typeface="Arial"/>
              <a:buChar char="•"/>
              <a:defRPr sz="1800">
                <a:solidFill>
                  <a:schemeClr val="tx1">
                    <a:lumMod val="85000"/>
                    <a:lumOff val="15000"/>
                  </a:schemeClr>
                </a:solidFill>
                <a:latin typeface="DIN-Light"/>
                <a:cs typeface="DIN-Light"/>
              </a:defRPr>
            </a:lvl2pPr>
            <a:lvl3pPr marL="194400" indent="-176400">
              <a:lnSpc>
                <a:spcPts val="2400"/>
              </a:lnSpc>
              <a:spcBef>
                <a:spcPts val="600"/>
              </a:spcBef>
              <a:buClr>
                <a:srgbClr val="00512F"/>
              </a:buClr>
              <a:buSzPct val="90000"/>
              <a:buFont typeface="Arial"/>
              <a:buChar char="•"/>
              <a:defRPr sz="1800">
                <a:solidFill>
                  <a:schemeClr val="tx1">
                    <a:lumMod val="85000"/>
                    <a:lumOff val="15000"/>
                  </a:schemeClr>
                </a:solidFill>
                <a:latin typeface="DIN-Light"/>
                <a:cs typeface="DIN-Light"/>
              </a:defRPr>
            </a:lvl3pPr>
            <a:lvl4pPr marL="194400" indent="-176400">
              <a:lnSpc>
                <a:spcPts val="2400"/>
              </a:lnSpc>
              <a:spcBef>
                <a:spcPts val="600"/>
              </a:spcBef>
              <a:buClr>
                <a:srgbClr val="00512F"/>
              </a:buClr>
              <a:buSzPct val="90000"/>
              <a:buFont typeface="Arial"/>
              <a:buChar char="•"/>
              <a:defRPr sz="1800">
                <a:solidFill>
                  <a:schemeClr val="tx1">
                    <a:lumMod val="85000"/>
                    <a:lumOff val="15000"/>
                  </a:schemeClr>
                </a:solidFill>
                <a:latin typeface="DIN-Light"/>
                <a:cs typeface="DIN-Light"/>
              </a:defRPr>
            </a:lvl4pPr>
            <a:lvl5pPr marL="194400" indent="-176400">
              <a:lnSpc>
                <a:spcPts val="2400"/>
              </a:lnSpc>
              <a:spcBef>
                <a:spcPts val="600"/>
              </a:spcBef>
              <a:buClr>
                <a:srgbClr val="00512F"/>
              </a:buClr>
              <a:buSzPct val="90000"/>
              <a:buFont typeface="Arial"/>
              <a:buChar char="•"/>
              <a:defRPr sz="1800">
                <a:solidFill>
                  <a:schemeClr val="tx1">
                    <a:lumMod val="85000"/>
                    <a:lumOff val="15000"/>
                  </a:schemeClr>
                </a:solidFill>
                <a:latin typeface="DIN-Light"/>
                <a:cs typeface="DIN-Light"/>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cxnSp>
        <p:nvCxnSpPr>
          <p:cNvPr id="19" name="Gerade Verbindung 18"/>
          <p:cNvCxnSpPr/>
          <p:nvPr userDrawn="1"/>
        </p:nvCxnSpPr>
        <p:spPr>
          <a:xfrm>
            <a:off x="0" y="899294"/>
            <a:ext cx="9144000" cy="0"/>
          </a:xfrm>
          <a:prstGeom prst="line">
            <a:avLst/>
          </a:prstGeom>
          <a:ln w="12700">
            <a:solidFill>
              <a:srgbClr val="00512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31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EB30ADA4-4DC5-904A-BDD6-8CD218B56C9F}" type="datetime1">
              <a:rPr lang="de-DE" smtClean="0"/>
              <a:pPr/>
              <a:t>04.11.2013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222594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80D8066-0FFA-6E47-9FB5-413B3E14B468}" type="datetime1">
              <a:rPr lang="de-DE" smtClean="0"/>
              <a:pPr/>
              <a:t>04.11.2013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360646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F393687-1DAA-F14A-A48E-184DCC2984A1}" type="datetime1">
              <a:rPr lang="de-DE" smtClean="0"/>
              <a:pPr/>
              <a:t>04.11.2013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157435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0CFE92BE-E418-8349-B420-AF6D0506707F}" type="datetime1">
              <a:rPr lang="de-DE" smtClean="0"/>
              <a:pPr/>
              <a:t>04.11.2013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176946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BFCC661-0DD4-CF45-B4D1-F9297BD0E909}" type="datetime1">
              <a:rPr lang="de-DE" smtClean="0"/>
              <a:pPr/>
              <a:t>04.11.2013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127533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BE9B6DDC-858A-FC4B-82E4-CB10BD9606D2}" type="datetime1">
              <a:rPr lang="de-DE" smtClean="0"/>
              <a:pPr/>
              <a:t>04.11.2013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276336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80E0019E-E20B-6B42-8439-D92A36851BB5}" type="datetime1">
              <a:rPr lang="de-DE" smtClean="0"/>
              <a:pPr/>
              <a:t>04.11.2013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503CE09-C610-E142-B99B-4130B97B7098}" type="slidenum">
              <a:rPr lang="de-DE" smtClean="0"/>
              <a:pPr/>
              <a:t>‹Nr.›</a:t>
            </a:fld>
            <a:endParaRPr lang="de-DE"/>
          </a:p>
        </p:txBody>
      </p:sp>
    </p:spTree>
    <p:extLst>
      <p:ext uri="{BB962C8B-B14F-4D97-AF65-F5344CB8AC3E}">
        <p14:creationId xmlns:p14="http://schemas.microsoft.com/office/powerpoint/2010/main" val="256352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1624C-65B7-9A42-9A65-8BAD79D97894}" type="datetime1">
              <a:rPr lang="de-DE" smtClean="0"/>
              <a:pPr/>
              <a:t>04.11.2013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CE09-C610-E142-B99B-4130B97B7098}" type="slidenum">
              <a:rPr lang="de-DE" smtClean="0"/>
              <a:pPr/>
              <a:t>‹Nr.›</a:t>
            </a:fld>
            <a:endParaRPr lang="de-DE"/>
          </a:p>
        </p:txBody>
      </p:sp>
    </p:spTree>
    <p:extLst>
      <p:ext uri="{BB962C8B-B14F-4D97-AF65-F5344CB8AC3E}">
        <p14:creationId xmlns:p14="http://schemas.microsoft.com/office/powerpoint/2010/main" val="3297578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 18" descr="bilder-zeozweifrei-pingu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1085"/>
            <a:ext cx="9144000" cy="6802560"/>
          </a:xfrm>
          <a:prstGeom prst="rect">
            <a:avLst/>
          </a:prstGeom>
        </p:spPr>
      </p:pic>
      <p:sp>
        <p:nvSpPr>
          <p:cNvPr id="9" name="Textfeld 8"/>
          <p:cNvSpPr txBox="1"/>
          <p:nvPr/>
        </p:nvSpPr>
        <p:spPr>
          <a:xfrm>
            <a:off x="3240215" y="2040921"/>
            <a:ext cx="5917515" cy="584776"/>
          </a:xfrm>
          <a:prstGeom prst="rect">
            <a:avLst/>
          </a:prstGeom>
          <a:noFill/>
        </p:spPr>
        <p:txBody>
          <a:bodyPr wrap="square" rtlCol="0">
            <a:spAutoFit/>
          </a:bodyPr>
          <a:lstStyle/>
          <a:p>
            <a:r>
              <a:rPr lang="de-DE" sz="3100" spc="100" dirty="0" smtClean="0">
                <a:solidFill>
                  <a:schemeClr val="bg1"/>
                </a:solidFill>
                <a:latin typeface="DIN-Medium"/>
                <a:cs typeface="DIN-Medium"/>
              </a:rPr>
              <a:t>...ist machbar, Herr Nachbar!</a:t>
            </a:r>
            <a:endParaRPr lang="de-DE" sz="3100" spc="100" dirty="0">
              <a:solidFill>
                <a:schemeClr val="bg1"/>
              </a:solidFill>
              <a:latin typeface="DIN-Medium"/>
              <a:cs typeface="DIN-Medium"/>
            </a:endParaRPr>
          </a:p>
        </p:txBody>
      </p:sp>
      <p:sp>
        <p:nvSpPr>
          <p:cNvPr id="10" name="Textfeld 9"/>
          <p:cNvSpPr txBox="1"/>
          <p:nvPr/>
        </p:nvSpPr>
        <p:spPr>
          <a:xfrm>
            <a:off x="13730" y="6398055"/>
            <a:ext cx="9144000" cy="307777"/>
          </a:xfrm>
          <a:prstGeom prst="rect">
            <a:avLst/>
          </a:prstGeom>
          <a:solidFill>
            <a:schemeClr val="bg1"/>
          </a:solidFill>
        </p:spPr>
        <p:txBody>
          <a:bodyPr wrap="square" rIns="288000" rtlCol="0">
            <a:spAutoFit/>
          </a:bodyPr>
          <a:lstStyle/>
          <a:p>
            <a:pPr algn="r"/>
            <a:r>
              <a:rPr lang="de-DE" sz="1400" spc="100" dirty="0" smtClean="0">
                <a:solidFill>
                  <a:srgbClr val="00512F"/>
                </a:solidFill>
                <a:latin typeface="DIN-Medium"/>
                <a:cs typeface="DIN-Medium"/>
              </a:rPr>
              <a:t>Klimaschutzkonzept für den Landkreis Karlsruhe</a:t>
            </a:r>
            <a:endParaRPr lang="de-DE" sz="1400" spc="100" dirty="0">
              <a:solidFill>
                <a:srgbClr val="00512F"/>
              </a:solidFill>
              <a:latin typeface="DIN-Medium"/>
              <a:cs typeface="DIN-Medium"/>
            </a:endParaRPr>
          </a:p>
        </p:txBody>
      </p:sp>
      <p:cxnSp>
        <p:nvCxnSpPr>
          <p:cNvPr id="12" name="Gerade Verbindung 11"/>
          <p:cNvCxnSpPr/>
          <p:nvPr/>
        </p:nvCxnSpPr>
        <p:spPr>
          <a:xfrm>
            <a:off x="0" y="6398055"/>
            <a:ext cx="9144000" cy="0"/>
          </a:xfrm>
          <a:prstGeom prst="line">
            <a:avLst/>
          </a:prstGeom>
          <a:ln w="12700">
            <a:solidFill>
              <a:srgbClr val="00512F"/>
            </a:solidFill>
          </a:ln>
          <a:effectLst/>
        </p:spPr>
        <p:style>
          <a:lnRef idx="2">
            <a:schemeClr val="accent1"/>
          </a:lnRef>
          <a:fillRef idx="0">
            <a:schemeClr val="accent1"/>
          </a:fillRef>
          <a:effectRef idx="1">
            <a:schemeClr val="accent1"/>
          </a:effectRef>
          <a:fontRef idx="minor">
            <a:schemeClr val="tx1"/>
          </a:fontRef>
        </p:style>
      </p:cxnSp>
      <p:pic>
        <p:nvPicPr>
          <p:cNvPr id="17" name="Bild 16" descr="zzf-logo-ne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6433" y="873017"/>
            <a:ext cx="5218784" cy="896402"/>
          </a:xfrm>
          <a:prstGeom prst="rect">
            <a:avLst/>
          </a:prstGeom>
        </p:spPr>
      </p:pic>
      <p:pic>
        <p:nvPicPr>
          <p:cNvPr id="18" name="Bild 17" descr="krei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751" y="794018"/>
            <a:ext cx="1023455" cy="1023455"/>
          </a:xfrm>
          <a:prstGeom prst="rect">
            <a:avLst/>
          </a:prstGeom>
        </p:spPr>
      </p:pic>
      <p:sp>
        <p:nvSpPr>
          <p:cNvPr id="2" name="Textfeld 1"/>
          <p:cNvSpPr txBox="1"/>
          <p:nvPr/>
        </p:nvSpPr>
        <p:spPr>
          <a:xfrm>
            <a:off x="4741334" y="5712178"/>
            <a:ext cx="4163884" cy="369332"/>
          </a:xfrm>
          <a:prstGeom prst="rect">
            <a:avLst/>
          </a:prstGeom>
          <a:noFill/>
        </p:spPr>
        <p:txBody>
          <a:bodyPr wrap="square" rtlCol="0">
            <a:spAutoFit/>
          </a:bodyPr>
          <a:lstStyle/>
          <a:p>
            <a:r>
              <a:rPr lang="de-DE" dirty="0" smtClean="0">
                <a:solidFill>
                  <a:schemeClr val="tx1">
                    <a:lumMod val="85000"/>
                    <a:lumOff val="15000"/>
                  </a:schemeClr>
                </a:solidFill>
                <a:latin typeface="DIN-Light"/>
                <a:cs typeface="DIN-Light"/>
              </a:rPr>
              <a:t>Bad Schönborn, 14. November 2013</a:t>
            </a:r>
            <a:endParaRPr lang="de-DE" dirty="0">
              <a:solidFill>
                <a:schemeClr val="tx1">
                  <a:lumMod val="85000"/>
                  <a:lumOff val="15000"/>
                </a:schemeClr>
              </a:solidFill>
              <a:latin typeface="DIN-Light"/>
              <a:cs typeface="DIN-Light"/>
            </a:endParaRPr>
          </a:p>
        </p:txBody>
      </p:sp>
      <p:sp>
        <p:nvSpPr>
          <p:cNvPr id="4" name="Textfeld 3"/>
          <p:cNvSpPr txBox="1"/>
          <p:nvPr/>
        </p:nvSpPr>
        <p:spPr>
          <a:xfrm>
            <a:off x="13730" y="6398123"/>
            <a:ext cx="3866507" cy="323165"/>
          </a:xfrm>
          <a:prstGeom prst="rect">
            <a:avLst/>
          </a:prstGeom>
          <a:noFill/>
        </p:spPr>
        <p:txBody>
          <a:bodyPr wrap="square" rtlCol="0">
            <a:spAutoFit/>
          </a:bodyPr>
          <a:lstStyle/>
          <a:p>
            <a:r>
              <a:rPr lang="hu-HU" sz="1500" dirty="0" smtClean="0">
                <a:solidFill>
                  <a:srgbClr val="FF0000"/>
                </a:solidFill>
              </a:rPr>
              <a:t>Karlsruhe megye klímavédelmi koncepciója</a:t>
            </a:r>
            <a:endParaRPr lang="de-DE" sz="1500" dirty="0">
              <a:solidFill>
                <a:srgbClr val="FF0000"/>
              </a:solidFill>
            </a:endParaRPr>
          </a:p>
        </p:txBody>
      </p:sp>
      <p:sp>
        <p:nvSpPr>
          <p:cNvPr id="3" name="Textfeld 2"/>
          <p:cNvSpPr txBox="1"/>
          <p:nvPr/>
        </p:nvSpPr>
        <p:spPr>
          <a:xfrm>
            <a:off x="278296" y="2689253"/>
            <a:ext cx="7983109" cy="1261884"/>
          </a:xfrm>
          <a:prstGeom prst="rect">
            <a:avLst/>
          </a:prstGeom>
          <a:noFill/>
        </p:spPr>
        <p:txBody>
          <a:bodyPr wrap="square" rtlCol="0">
            <a:spAutoFit/>
          </a:bodyPr>
          <a:lstStyle/>
          <a:p>
            <a:r>
              <a:rPr lang="de-DE" sz="4800" dirty="0"/>
              <a:t>A </a:t>
            </a:r>
            <a:r>
              <a:rPr lang="de-DE" sz="4800" dirty="0" smtClean="0"/>
              <a:t>CO2-</a:t>
            </a:r>
            <a:r>
              <a:rPr lang="de-DE" sz="4800" dirty="0" smtClean="0">
                <a:solidFill>
                  <a:schemeClr val="accent2"/>
                </a:solidFill>
              </a:rPr>
              <a:t>mentes</a:t>
            </a:r>
            <a:r>
              <a:rPr lang="hu-HU" sz="4800" dirty="0" smtClean="0">
                <a:solidFill>
                  <a:schemeClr val="accent2"/>
                </a:solidFill>
              </a:rPr>
              <a:t>ség</a:t>
            </a:r>
          </a:p>
          <a:p>
            <a:pPr algn="r"/>
            <a:r>
              <a:rPr lang="hu-HU" sz="2800" dirty="0" smtClean="0"/>
              <a:t>... </a:t>
            </a:r>
            <a:r>
              <a:rPr lang="de-DE" sz="2800" dirty="0" smtClean="0"/>
              <a:t>e</a:t>
            </a:r>
            <a:r>
              <a:rPr lang="hu-HU" sz="2800" dirty="0" smtClean="0"/>
              <a:t>lérhető,  </a:t>
            </a:r>
            <a:r>
              <a:rPr lang="hu-HU" sz="2800" dirty="0"/>
              <a:t>k</a:t>
            </a:r>
            <a:r>
              <a:rPr lang="hu-HU" sz="2800" dirty="0" smtClean="0"/>
              <a:t>edves Szomszéd Úr! </a:t>
            </a:r>
            <a:endParaRPr lang="de-DE" sz="2800" dirty="0"/>
          </a:p>
        </p:txBody>
      </p:sp>
    </p:spTree>
    <p:extLst>
      <p:ext uri="{BB962C8B-B14F-4D97-AF65-F5344CB8AC3E}">
        <p14:creationId xmlns:p14="http://schemas.microsoft.com/office/powerpoint/2010/main" val="3805993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7464"/>
            <a:ext cx="7317941" cy="811830"/>
          </a:xfrm>
        </p:spPr>
        <p:txBody>
          <a:bodyPr/>
          <a:lstStyle/>
          <a:p>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hu-HU" sz="2000" spc="300" dirty="0" smtClean="0">
                <a:latin typeface="DIN-Light"/>
                <a:cs typeface="DIN-Light"/>
              </a:rPr>
              <a:t>i?</a:t>
            </a:r>
            <a:br>
              <a:rPr lang="hu-HU" sz="2000" spc="300" dirty="0" smtClean="0">
                <a:latin typeface="DIN-Light"/>
                <a:cs typeface="DIN-Light"/>
              </a:rPr>
            </a:br>
            <a:r>
              <a:rPr lang="hu-HU" sz="2000" spc="300" dirty="0" smtClean="0">
                <a:solidFill>
                  <a:srgbClr val="FF0000"/>
                </a:solidFill>
                <a:latin typeface="DIN-Light"/>
                <a:cs typeface="DIN-Light"/>
              </a:rPr>
              <a:t>HOGYAN valósulhat meg </a:t>
            </a:r>
            <a:r>
              <a:rPr lang="de-DE" sz="2000" spc="300" dirty="0" smtClean="0">
                <a:solidFill>
                  <a:srgbClr val="FF0000"/>
                </a:solidFill>
                <a:latin typeface="DIN-Light"/>
                <a:cs typeface="DIN-Light"/>
              </a:rPr>
              <a:t>a </a:t>
            </a:r>
            <a:r>
              <a:rPr lang="de-DE" sz="2000" spc="300" dirty="0" smtClean="0">
                <a:solidFill>
                  <a:srgbClr val="FF0000"/>
                </a:solidFill>
                <a:cs typeface="DIN-Light"/>
              </a:rPr>
              <a:t>CO2-mentess</a:t>
            </a:r>
            <a:r>
              <a:rPr lang="hu-HU" sz="2000" spc="300" dirty="0" smtClean="0">
                <a:solidFill>
                  <a:srgbClr val="FF0000"/>
                </a:solidFill>
                <a:cs typeface="DIN-Light"/>
              </a:rPr>
              <a:t>é</a:t>
            </a:r>
            <a:r>
              <a:rPr lang="de-DE" sz="2000" spc="300" dirty="0" smtClean="0">
                <a:solidFill>
                  <a:srgbClr val="FF0000"/>
                </a:solidFill>
                <a:cs typeface="DIN-Light"/>
              </a:rPr>
              <a:t>g</a:t>
            </a:r>
            <a:r>
              <a:rPr lang="hu-HU" sz="2000" spc="300" dirty="0" smtClean="0">
                <a:solidFill>
                  <a:srgbClr val="FF0000"/>
                </a:solidFill>
                <a:cs typeface="DIN-Light"/>
              </a:rPr>
              <a:t>?</a:t>
            </a:r>
            <a:br>
              <a:rPr lang="hu-HU" sz="2000" spc="300" dirty="0" smtClean="0">
                <a:solidFill>
                  <a:srgbClr val="FF0000"/>
                </a:solidFill>
                <a:cs typeface="DIN-Light"/>
              </a:rPr>
            </a:br>
            <a:endParaRPr lang="de-DE" sz="2000" dirty="0">
              <a:solidFill>
                <a:srgbClr val="FF0000"/>
              </a:solidFill>
              <a:cs typeface="DIN-Light"/>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10</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sp>
        <p:nvSpPr>
          <p:cNvPr id="9" name="Textplatzhalter 8"/>
          <p:cNvSpPr>
            <a:spLocks noGrp="1"/>
          </p:cNvSpPr>
          <p:nvPr>
            <p:ph type="body" sz="quarter" idx="14"/>
          </p:nvPr>
        </p:nvSpPr>
        <p:spPr>
          <a:xfrm>
            <a:off x="2836863" y="1332000"/>
            <a:ext cx="6131402" cy="2156423"/>
          </a:xfrm>
        </p:spPr>
        <p:txBody>
          <a:bodyPr>
            <a:normAutofit/>
          </a:bodyPr>
          <a:lstStyle/>
          <a:p>
            <a:pPr marL="18000" indent="0">
              <a:lnSpc>
                <a:spcPts val="2400"/>
              </a:lnSpc>
              <a:spcBef>
                <a:spcPts val="0"/>
              </a:spcBef>
              <a:buNone/>
            </a:pPr>
            <a:r>
              <a:rPr lang="de-DE" dirty="0"/>
              <a:t>Konzept</a:t>
            </a:r>
            <a:r>
              <a:rPr lang="de-DE" dirty="0">
                <a:latin typeface="DIN-Medium"/>
                <a:cs typeface="DIN-Medium"/>
              </a:rPr>
              <a:t> </a:t>
            </a:r>
            <a:r>
              <a:rPr lang="de-DE" dirty="0" err="1">
                <a:latin typeface="DIN-Medium"/>
                <a:cs typeface="DIN-Medium"/>
              </a:rPr>
              <a:t>zeozweifrei</a:t>
            </a:r>
            <a:r>
              <a:rPr lang="de-DE" dirty="0">
                <a:latin typeface="DIN-Medium"/>
                <a:cs typeface="DIN-Medium"/>
              </a:rPr>
              <a:t> </a:t>
            </a:r>
            <a:r>
              <a:rPr lang="de-DE" dirty="0"/>
              <a:t>verfolgt zwei Ansätze: </a:t>
            </a:r>
          </a:p>
          <a:p>
            <a:pPr marL="18000" indent="0">
              <a:lnSpc>
                <a:spcPts val="2400"/>
              </a:lnSpc>
              <a:spcBef>
                <a:spcPts val="0"/>
              </a:spcBef>
              <a:buNone/>
            </a:pPr>
            <a:r>
              <a:rPr lang="de-DE" dirty="0"/>
              <a:t>Einsparung und </a:t>
            </a:r>
            <a:r>
              <a:rPr lang="de-DE" dirty="0" smtClean="0"/>
              <a:t>Energieumstieg</a:t>
            </a:r>
            <a:endParaRPr lang="hu-HU" dirty="0" smtClean="0"/>
          </a:p>
          <a:p>
            <a:pPr marL="18000" indent="0">
              <a:lnSpc>
                <a:spcPts val="2400"/>
              </a:lnSpc>
              <a:spcBef>
                <a:spcPts val="0"/>
              </a:spcBef>
              <a:buNone/>
            </a:pPr>
            <a:endParaRPr lang="hu-HU" dirty="0"/>
          </a:p>
          <a:p>
            <a:pPr marL="18000" indent="0">
              <a:lnSpc>
                <a:spcPts val="2400"/>
              </a:lnSpc>
              <a:spcBef>
                <a:spcPts val="0"/>
              </a:spcBef>
              <a:buNone/>
            </a:pPr>
            <a:r>
              <a:rPr lang="hu-HU" dirty="0" smtClean="0">
                <a:solidFill>
                  <a:srgbClr val="FF0000"/>
                </a:solidFill>
              </a:rPr>
              <a:t>A </a:t>
            </a:r>
            <a:r>
              <a:rPr lang="de-DE" dirty="0" smtClean="0">
                <a:solidFill>
                  <a:srgbClr val="FF0000"/>
                </a:solidFill>
              </a:rPr>
              <a:t>CO2-mentess</a:t>
            </a:r>
            <a:r>
              <a:rPr lang="hu-HU" dirty="0" smtClean="0">
                <a:solidFill>
                  <a:srgbClr val="FF0000"/>
                </a:solidFill>
              </a:rPr>
              <a:t>ég koncepciója  két utat járhat:</a:t>
            </a:r>
          </a:p>
          <a:p>
            <a:pPr marL="18000" indent="0">
              <a:lnSpc>
                <a:spcPts val="2400"/>
              </a:lnSpc>
              <a:spcBef>
                <a:spcPts val="0"/>
              </a:spcBef>
              <a:buNone/>
            </a:pPr>
            <a:r>
              <a:rPr lang="hu-HU" dirty="0" smtClean="0">
                <a:solidFill>
                  <a:srgbClr val="FF0000"/>
                </a:solidFill>
              </a:rPr>
              <a:t>Energiatakarékosságot és energia átállást</a:t>
            </a:r>
            <a:endParaRPr lang="de-DE" dirty="0">
              <a:solidFill>
                <a:srgbClr val="FF0000"/>
              </a:solidFill>
            </a:endParaRPr>
          </a:p>
          <a:p>
            <a:endParaRPr lang="de-DE" dirty="0" smtClean="0"/>
          </a:p>
          <a:p>
            <a:pPr marL="18000" indent="0">
              <a:buNone/>
            </a:pPr>
            <a:endParaRPr lang="de-DE" dirty="0"/>
          </a:p>
        </p:txBody>
      </p:sp>
      <p:pic>
        <p:nvPicPr>
          <p:cNvPr id="10" name="Bild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180000">
            <a:off x="5394043" y="3729661"/>
            <a:ext cx="3196590" cy="3196590"/>
          </a:xfrm>
          <a:prstGeom prst="rect">
            <a:avLst/>
          </a:prstGeom>
          <a:effectLst>
            <a:outerShdw blurRad="50800" dist="101600" dir="13500000" algn="tl" rotWithShape="0">
              <a:schemeClr val="tx1">
                <a:alpha val="30000"/>
              </a:schemeClr>
            </a:outerShdw>
          </a:effectLst>
        </p:spPr>
      </p:pic>
      <p:pic>
        <p:nvPicPr>
          <p:cNvPr id="11" name="Bild 10"/>
          <p:cNvPicPr>
            <a:picLocks noChangeAspect="1"/>
          </p:cNvPicPr>
          <p:nvPr/>
        </p:nvPicPr>
        <p:blipFill rotWithShape="1">
          <a:blip r:embed="rId3"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552388" cy="3857413"/>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r>
              <a:rPr lang="de-DE" dirty="0">
                <a:solidFill>
                  <a:srgbClr val="006236"/>
                </a:solidFill>
              </a:rPr>
              <a:t>Der </a:t>
            </a:r>
            <a:r>
              <a:rPr lang="de-DE" dirty="0" smtClean="0">
                <a:solidFill>
                  <a:srgbClr val="006236"/>
                </a:solidFill>
              </a:rPr>
              <a:t>Weg</a:t>
            </a:r>
            <a:endParaRPr lang="hu-HU" dirty="0" smtClean="0">
              <a:solidFill>
                <a:srgbClr val="006236"/>
              </a:solidFill>
            </a:endParaRPr>
          </a:p>
          <a:p>
            <a:pPr marL="18000"/>
            <a:endParaRPr lang="hu-HU" dirty="0">
              <a:solidFill>
                <a:srgbClr val="006236"/>
              </a:solidFill>
            </a:endParaRPr>
          </a:p>
          <a:p>
            <a:pPr marL="18000"/>
            <a:r>
              <a:rPr lang="hu-HU" dirty="0" smtClean="0">
                <a:solidFill>
                  <a:srgbClr val="FF0000"/>
                </a:solidFill>
              </a:rPr>
              <a:t>A CO2-mentességhez vezető út</a:t>
            </a:r>
            <a:endParaRPr lang="de-DE" dirty="0">
              <a:solidFill>
                <a:srgbClr val="FF0000"/>
              </a:solidFill>
            </a:endParaRPr>
          </a:p>
          <a:p>
            <a:pPr marL="18000"/>
            <a:endParaRPr lang="de-DE" dirty="0"/>
          </a:p>
          <a:p>
            <a:pPr marL="18000"/>
            <a:endParaRPr lang="de-DE" dirty="0"/>
          </a:p>
          <a:p>
            <a:pPr marL="18000"/>
            <a:endParaRPr lang="de-DE" dirty="0"/>
          </a:p>
        </p:txBody>
      </p:sp>
    </p:spTree>
    <p:extLst>
      <p:ext uri="{BB962C8B-B14F-4D97-AF65-F5344CB8AC3E}">
        <p14:creationId xmlns:p14="http://schemas.microsoft.com/office/powerpoint/2010/main" val="2523925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2" name="Titel 1"/>
          <p:cNvSpPr>
            <a:spLocks noGrp="1"/>
          </p:cNvSpPr>
          <p:nvPr>
            <p:ph type="title"/>
          </p:nvPr>
        </p:nvSpPr>
        <p:spPr>
          <a:xfrm>
            <a:off x="1112" y="79513"/>
            <a:ext cx="6447396" cy="796483"/>
          </a:xfrm>
        </p:spPr>
        <p:txBody>
          <a:bodyPr/>
          <a:lstStyle/>
          <a:p>
            <a:pPr>
              <a:lnSpc>
                <a:spcPct val="115000"/>
              </a:lnSpc>
              <a:spcAft>
                <a:spcPts val="1000"/>
              </a:spcAft>
            </a:pPr>
            <a:r>
              <a:rPr lang="de-DE" sz="2000" dirty="0" smtClean="0"/>
              <a:t>WIE </a:t>
            </a:r>
            <a:r>
              <a:rPr lang="de-DE" sz="2000" dirty="0" smtClean="0">
                <a:latin typeface="DIN-Light" pitchFamily="2" charset="0"/>
              </a:rPr>
              <a:t>geht </a:t>
            </a:r>
            <a:r>
              <a:rPr lang="de-DE" sz="2000" dirty="0" err="1" smtClean="0">
                <a:latin typeface="DIN-Light" pitchFamily="2" charset="0"/>
              </a:rPr>
              <a:t>zeozweifre</a:t>
            </a:r>
            <a:r>
              <a:rPr lang="de-DE" sz="2000" spc="300" dirty="0" err="1" smtClean="0">
                <a:latin typeface="DIN-Light" pitchFamily="2" charset="0"/>
              </a:rPr>
              <a:t>i</a:t>
            </a:r>
            <a:r>
              <a:rPr lang="de-DE" sz="2000" spc="300" dirty="0" smtClean="0">
                <a:latin typeface="DIN-Light" pitchFamily="2" charset="0"/>
              </a:rPr>
              <a:t>?</a:t>
            </a:r>
            <a:r>
              <a:rPr lang="hu-HU" sz="2000" spc="300" dirty="0" smtClean="0">
                <a:latin typeface="DIN-Light" pitchFamily="2" charset="0"/>
              </a:rPr>
              <a:t/>
            </a:r>
            <a:br>
              <a:rPr lang="hu-HU" sz="2000" spc="300" dirty="0" smtClean="0">
                <a:latin typeface="DIN-Light" pitchFamily="2" charset="0"/>
              </a:rPr>
            </a:br>
            <a:r>
              <a:rPr lang="hu-HU" sz="2000" spc="300" dirty="0" smtClean="0">
                <a:solidFill>
                  <a:srgbClr val="FF0000"/>
                </a:solidFill>
              </a:rPr>
              <a:t>HOGYAN valósulhat meg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r>
              <a:rPr lang="de-DE" sz="2000" dirty="0">
                <a:ea typeface="Calibri"/>
                <a:cs typeface="Times New Roman"/>
              </a:rPr>
              <a:t/>
            </a:r>
            <a:br>
              <a:rPr lang="de-DE" sz="2000" dirty="0">
                <a:ea typeface="Calibri"/>
                <a:cs typeface="Times New Roman"/>
              </a:rPr>
            </a:br>
            <a:endParaRPr lang="de-DE" sz="2000"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11</a:t>
            </a:fld>
            <a:endParaRPr lang="de-DE" dirty="0"/>
          </a:p>
        </p:txBody>
      </p:sp>
      <p:sp>
        <p:nvSpPr>
          <p:cNvPr id="9" name="Textplatzhalter 8"/>
          <p:cNvSpPr>
            <a:spLocks noGrp="1"/>
          </p:cNvSpPr>
          <p:nvPr>
            <p:ph type="body" sz="quarter" idx="14"/>
          </p:nvPr>
        </p:nvSpPr>
        <p:spPr>
          <a:xfrm>
            <a:off x="2552390" y="875996"/>
            <a:ext cx="6601393" cy="5413302"/>
          </a:xfrm>
        </p:spPr>
        <p:txBody>
          <a:bodyPr>
            <a:normAutofit fontScale="55000" lnSpcReduction="20000"/>
          </a:bodyPr>
          <a:lstStyle/>
          <a:p>
            <a:pPr marL="18000" indent="0">
              <a:lnSpc>
                <a:spcPts val="2400"/>
              </a:lnSpc>
              <a:spcBef>
                <a:spcPts val="0"/>
              </a:spcBef>
              <a:buNone/>
            </a:pPr>
            <a:r>
              <a:rPr lang="de-DE" sz="2600" dirty="0" smtClean="0">
                <a:latin typeface="DIN-Regular"/>
              </a:rPr>
              <a:t>    </a:t>
            </a:r>
          </a:p>
          <a:p>
            <a:pPr marL="18000" indent="0">
              <a:lnSpc>
                <a:spcPts val="2400"/>
              </a:lnSpc>
              <a:spcBef>
                <a:spcPts val="0"/>
              </a:spcBef>
              <a:buNone/>
            </a:pPr>
            <a:endParaRPr lang="de-DE" sz="2600" dirty="0">
              <a:latin typeface="DIN-Regular"/>
            </a:endParaRPr>
          </a:p>
          <a:p>
            <a:pPr marL="18000" indent="0">
              <a:lnSpc>
                <a:spcPts val="2400"/>
              </a:lnSpc>
              <a:spcBef>
                <a:spcPts val="0"/>
              </a:spcBef>
              <a:buNone/>
            </a:pPr>
            <a:r>
              <a:rPr lang="de-DE" sz="2600" dirty="0" smtClean="0">
                <a:latin typeface="DIN-Regular"/>
              </a:rPr>
              <a:t>Konzept</a:t>
            </a:r>
            <a:r>
              <a:rPr lang="de-DE" sz="2600" dirty="0" smtClean="0">
                <a:latin typeface="DIN-Regular"/>
                <a:cs typeface="DIN-Medium"/>
              </a:rPr>
              <a:t> </a:t>
            </a:r>
            <a:r>
              <a:rPr lang="de-DE" sz="2600" dirty="0" err="1">
                <a:latin typeface="DIN-Regular"/>
                <a:cs typeface="DIN-Medium"/>
              </a:rPr>
              <a:t>zeozweifrei</a:t>
            </a:r>
            <a:r>
              <a:rPr lang="de-DE" sz="2600" dirty="0">
                <a:latin typeface="DIN-Regular"/>
                <a:cs typeface="DIN-Medium"/>
              </a:rPr>
              <a:t> </a:t>
            </a:r>
            <a:r>
              <a:rPr lang="de-DE" sz="2600" dirty="0">
                <a:latin typeface="DIN-Regular"/>
              </a:rPr>
              <a:t>verfolgt zwei Ansätze</a:t>
            </a:r>
            <a:r>
              <a:rPr lang="de-DE" sz="2600" dirty="0" smtClean="0">
                <a:latin typeface="DIN-Regular"/>
              </a:rPr>
              <a:t>:</a:t>
            </a:r>
            <a:r>
              <a:rPr lang="hu-HU" sz="2600" dirty="0" smtClean="0">
                <a:latin typeface="DIN-Regular"/>
              </a:rPr>
              <a:t> </a:t>
            </a:r>
            <a:r>
              <a:rPr lang="hu-HU" sz="2600" dirty="0" smtClean="0">
                <a:solidFill>
                  <a:srgbClr val="FF0000"/>
                </a:solidFill>
                <a:latin typeface="DIN-Regular"/>
              </a:rPr>
              <a:t>A Co2-mentesség </a:t>
            </a:r>
            <a:endParaRPr lang="de-DE" sz="2600" dirty="0" smtClean="0">
              <a:solidFill>
                <a:srgbClr val="FF0000"/>
              </a:solidFill>
              <a:latin typeface="DIN-Regular"/>
            </a:endParaRPr>
          </a:p>
          <a:p>
            <a:pPr marL="18000" indent="0">
              <a:lnSpc>
                <a:spcPts val="2400"/>
              </a:lnSpc>
              <a:spcBef>
                <a:spcPts val="0"/>
              </a:spcBef>
              <a:buNone/>
            </a:pPr>
            <a:r>
              <a:rPr lang="de-DE" sz="2600" dirty="0" smtClean="0">
                <a:solidFill>
                  <a:srgbClr val="FF0000"/>
                </a:solidFill>
                <a:latin typeface="DIN-Regular"/>
              </a:rPr>
              <a:t>    </a:t>
            </a:r>
            <a:r>
              <a:rPr lang="hu-HU" sz="2600" dirty="0" smtClean="0">
                <a:solidFill>
                  <a:srgbClr val="FF0000"/>
                </a:solidFill>
                <a:latin typeface="DIN-Regular"/>
              </a:rPr>
              <a:t>koncepciója 2 lépéssel  valósítható meg:</a:t>
            </a:r>
            <a:r>
              <a:rPr lang="de-DE" sz="2600" dirty="0" smtClean="0">
                <a:latin typeface="DIN-Regular"/>
              </a:rPr>
              <a:t> </a:t>
            </a:r>
          </a:p>
          <a:p>
            <a:pPr marL="18000" indent="0">
              <a:lnSpc>
                <a:spcPts val="2400"/>
              </a:lnSpc>
              <a:spcBef>
                <a:spcPts val="0"/>
              </a:spcBef>
              <a:buNone/>
            </a:pPr>
            <a:endParaRPr lang="de-DE" sz="2600" dirty="0">
              <a:latin typeface="DIN-Regular"/>
            </a:endParaRPr>
          </a:p>
          <a:p>
            <a:pPr marL="18000" indent="0">
              <a:lnSpc>
                <a:spcPts val="2400"/>
              </a:lnSpc>
              <a:spcBef>
                <a:spcPts val="0"/>
              </a:spcBef>
              <a:buNone/>
            </a:pPr>
            <a:r>
              <a:rPr lang="de-DE" sz="2600" dirty="0" smtClean="0">
                <a:latin typeface="DIN-Regular"/>
              </a:rPr>
              <a:t>   Einsparung </a:t>
            </a:r>
            <a:r>
              <a:rPr lang="de-DE" sz="2600" dirty="0">
                <a:latin typeface="DIN-Regular"/>
              </a:rPr>
              <a:t>und </a:t>
            </a:r>
            <a:r>
              <a:rPr lang="de-DE" sz="2600" dirty="0" smtClean="0">
                <a:latin typeface="DIN-Regular"/>
              </a:rPr>
              <a:t>Energieumstieg</a:t>
            </a:r>
            <a:r>
              <a:rPr lang="hu-HU" sz="2600" dirty="0" smtClean="0">
                <a:latin typeface="DIN-Regular"/>
              </a:rPr>
              <a:t>: </a:t>
            </a:r>
            <a:r>
              <a:rPr lang="hu-HU" sz="2600" dirty="0" smtClean="0">
                <a:solidFill>
                  <a:srgbClr val="FF0000"/>
                </a:solidFill>
                <a:latin typeface="DIN-Regular"/>
              </a:rPr>
              <a:t>Energiamegtakarítás és energia átállás:</a:t>
            </a:r>
          </a:p>
          <a:p>
            <a:pPr marL="18000" indent="0">
              <a:lnSpc>
                <a:spcPts val="2400"/>
              </a:lnSpc>
              <a:spcBef>
                <a:spcPts val="0"/>
              </a:spcBef>
              <a:buNone/>
            </a:pPr>
            <a:endParaRPr lang="de-DE" sz="2600" dirty="0">
              <a:solidFill>
                <a:srgbClr val="FF0000"/>
              </a:solidFill>
              <a:latin typeface="DIN-Regular"/>
            </a:endParaRPr>
          </a:p>
          <a:p>
            <a:pPr marL="18000" indent="0">
              <a:lnSpc>
                <a:spcPts val="2400"/>
              </a:lnSpc>
              <a:spcBef>
                <a:spcPts val="0"/>
              </a:spcBef>
              <a:buNone/>
            </a:pPr>
            <a:r>
              <a:rPr lang="de-DE" sz="2600" dirty="0">
                <a:latin typeface="DIN-Regular"/>
                <a:cs typeface="DIN-Medium"/>
              </a:rPr>
              <a:t> </a:t>
            </a:r>
            <a:r>
              <a:rPr lang="de-DE" sz="2600" dirty="0" smtClean="0">
                <a:latin typeface="DIN-Regular"/>
                <a:cs typeface="DIN-Medium"/>
              </a:rPr>
              <a:t>  Energieeinsparungen</a:t>
            </a:r>
            <a:r>
              <a:rPr lang="hu-HU" sz="2600" dirty="0" smtClean="0">
                <a:latin typeface="DIN-Regular"/>
                <a:cs typeface="DIN-Medium"/>
              </a:rPr>
              <a:t> </a:t>
            </a:r>
            <a:r>
              <a:rPr lang="hu-HU" sz="2600" dirty="0" smtClean="0">
                <a:solidFill>
                  <a:srgbClr val="FF0000"/>
                </a:solidFill>
                <a:latin typeface="DIN-Regular"/>
                <a:cs typeface="DIN-Medium"/>
              </a:rPr>
              <a:t>Energia megtakarítás lehetőségei</a:t>
            </a:r>
            <a:endParaRPr lang="de-DE" sz="2600" dirty="0" smtClean="0">
              <a:latin typeface="DIN-Regular"/>
              <a:cs typeface="DIN-Medium"/>
            </a:endParaRPr>
          </a:p>
          <a:p>
            <a:pPr>
              <a:lnSpc>
                <a:spcPts val="2400"/>
              </a:lnSpc>
              <a:spcBef>
                <a:spcPts val="0"/>
              </a:spcBef>
            </a:pPr>
            <a:r>
              <a:rPr lang="de-DE" sz="2600" dirty="0">
                <a:latin typeface="DIN-Regular"/>
              </a:rPr>
              <a:t>E</a:t>
            </a:r>
            <a:r>
              <a:rPr lang="de-DE" sz="2600" dirty="0" smtClean="0">
                <a:latin typeface="DIN-Regular"/>
              </a:rPr>
              <a:t>ffizientere Nutzung der Energie</a:t>
            </a:r>
            <a:r>
              <a:rPr lang="hu-HU" sz="2600" dirty="0" smtClean="0">
                <a:latin typeface="DIN-Regular"/>
              </a:rPr>
              <a:t> </a:t>
            </a:r>
            <a:r>
              <a:rPr lang="hu-HU" sz="2600" dirty="0" smtClean="0">
                <a:solidFill>
                  <a:srgbClr val="FF0000"/>
                </a:solidFill>
                <a:latin typeface="DIN-Regular"/>
              </a:rPr>
              <a:t>Az energia gazdaságosabb használata</a:t>
            </a:r>
            <a:endParaRPr lang="de-DE" sz="2600" dirty="0" smtClean="0">
              <a:latin typeface="DIN-Regular"/>
            </a:endParaRPr>
          </a:p>
          <a:p>
            <a:pPr>
              <a:lnSpc>
                <a:spcPts val="2400"/>
              </a:lnSpc>
              <a:spcBef>
                <a:spcPts val="0"/>
              </a:spcBef>
            </a:pPr>
            <a:r>
              <a:rPr lang="de-DE" sz="2600" dirty="0" smtClean="0">
                <a:latin typeface="DIN-Regular"/>
              </a:rPr>
              <a:t>Energieverbrauch senken: dadurch wird der </a:t>
            </a:r>
            <a:r>
              <a:rPr lang="de-DE" sz="2600" dirty="0">
                <a:latin typeface="DIN-Regular"/>
              </a:rPr>
              <a:t>Energiebedarf des Kreises </a:t>
            </a:r>
            <a:r>
              <a:rPr lang="de-DE" sz="2600" dirty="0" smtClean="0">
                <a:latin typeface="DIN-Regular"/>
              </a:rPr>
              <a:t>reduziert</a:t>
            </a:r>
            <a:r>
              <a:rPr lang="hu-HU" sz="2600" dirty="0" smtClean="0">
                <a:latin typeface="DIN-Regular"/>
              </a:rPr>
              <a:t> </a:t>
            </a:r>
            <a:r>
              <a:rPr lang="de-DE" sz="2600" dirty="0" smtClean="0">
                <a:latin typeface="DIN-Regular"/>
              </a:rPr>
              <a:t> </a:t>
            </a:r>
            <a:r>
              <a:rPr lang="hu-HU" sz="2600" dirty="0" smtClean="0">
                <a:solidFill>
                  <a:srgbClr val="FF0000"/>
                </a:solidFill>
                <a:latin typeface="DIN-Regular"/>
              </a:rPr>
              <a:t>Az energiafogyasztás mérséklése: ezáltal a megye energiaszükségletének csökkentése</a:t>
            </a:r>
            <a:endParaRPr lang="de-DE" sz="2600" dirty="0" smtClean="0">
              <a:solidFill>
                <a:srgbClr val="FF0000"/>
              </a:solidFill>
              <a:latin typeface="DIN-Regular"/>
            </a:endParaRPr>
          </a:p>
          <a:p>
            <a:pPr>
              <a:lnSpc>
                <a:spcPts val="2400"/>
              </a:lnSpc>
              <a:spcBef>
                <a:spcPts val="0"/>
              </a:spcBef>
            </a:pPr>
            <a:endParaRPr lang="de-DE" sz="2600" dirty="0" smtClean="0">
              <a:solidFill>
                <a:srgbClr val="FF0000"/>
              </a:solidFill>
              <a:latin typeface="DIN-Regular"/>
            </a:endParaRPr>
          </a:p>
          <a:p>
            <a:pPr marL="18000" indent="0">
              <a:lnSpc>
                <a:spcPts val="2400"/>
              </a:lnSpc>
              <a:spcBef>
                <a:spcPts val="0"/>
              </a:spcBef>
              <a:buNone/>
            </a:pPr>
            <a:r>
              <a:rPr lang="de-DE" sz="2600" dirty="0" smtClean="0">
                <a:latin typeface="DIN-Regular"/>
                <a:cs typeface="DIN-Medium"/>
              </a:rPr>
              <a:t>    Energieumstieg</a:t>
            </a:r>
            <a:r>
              <a:rPr lang="hu-HU" sz="2600" dirty="0" smtClean="0">
                <a:latin typeface="DIN-Regular"/>
                <a:cs typeface="DIN-Medium"/>
              </a:rPr>
              <a:t> </a:t>
            </a:r>
            <a:r>
              <a:rPr lang="hu-HU" sz="2600" dirty="0" smtClean="0">
                <a:solidFill>
                  <a:srgbClr val="FF0000"/>
                </a:solidFill>
                <a:latin typeface="DIN-Regular"/>
                <a:cs typeface="DIN-Medium"/>
              </a:rPr>
              <a:t>Energia átállás </a:t>
            </a:r>
            <a:endParaRPr lang="de-DE" sz="2600" dirty="0" smtClean="0">
              <a:latin typeface="DIN-Regular"/>
            </a:endParaRPr>
          </a:p>
          <a:p>
            <a:pPr>
              <a:lnSpc>
                <a:spcPts val="2400"/>
              </a:lnSpc>
              <a:spcBef>
                <a:spcPts val="0"/>
              </a:spcBef>
            </a:pPr>
            <a:r>
              <a:rPr lang="de-DE" sz="2600" dirty="0" smtClean="0">
                <a:latin typeface="DIN-Regular"/>
              </a:rPr>
              <a:t>Verbleibender Bedarf wird komplett mit erneuerbaren Energien gedeckt</a:t>
            </a:r>
            <a:endParaRPr lang="hu-HU" sz="2600" dirty="0" smtClean="0">
              <a:latin typeface="DIN-Regular"/>
            </a:endParaRPr>
          </a:p>
          <a:p>
            <a:pPr>
              <a:lnSpc>
                <a:spcPts val="2400"/>
              </a:lnSpc>
              <a:spcBef>
                <a:spcPts val="0"/>
              </a:spcBef>
            </a:pPr>
            <a:r>
              <a:rPr lang="hu-HU" sz="2600" dirty="0" smtClean="0">
                <a:solidFill>
                  <a:srgbClr val="FF0000"/>
                </a:solidFill>
                <a:latin typeface="DIN-Regular"/>
              </a:rPr>
              <a:t>A csökkentett energiaszükséglet teljesen megújuló energiákból fedezve</a:t>
            </a:r>
            <a:endParaRPr lang="de-DE" sz="2600" dirty="0" smtClean="0">
              <a:solidFill>
                <a:srgbClr val="FF0000"/>
              </a:solidFill>
              <a:latin typeface="DIN-Regular"/>
            </a:endParaRPr>
          </a:p>
          <a:p>
            <a:pPr>
              <a:spcBef>
                <a:spcPts val="0"/>
              </a:spcBef>
            </a:pPr>
            <a:r>
              <a:rPr lang="de-DE" sz="2600" dirty="0" smtClean="0">
                <a:latin typeface="DIN-Regular"/>
              </a:rPr>
              <a:t>Keine CO</a:t>
            </a:r>
            <a:r>
              <a:rPr lang="de-DE" sz="2600" baseline="-25000" dirty="0" smtClean="0">
                <a:latin typeface="DIN-Regular"/>
              </a:rPr>
              <a:t>2</a:t>
            </a:r>
            <a:r>
              <a:rPr lang="de-DE" sz="2600" dirty="0" smtClean="0">
                <a:latin typeface="DIN-Regular"/>
              </a:rPr>
              <a:t> Emission: </a:t>
            </a:r>
            <a:r>
              <a:rPr lang="de-DE" sz="2600" dirty="0" err="1" smtClean="0">
                <a:latin typeface="DIN-Regular"/>
              </a:rPr>
              <a:t>zeozweifrei</a:t>
            </a:r>
            <a:r>
              <a:rPr lang="hu-HU" sz="2600" dirty="0" smtClean="0">
                <a:latin typeface="DIN-Regular"/>
              </a:rPr>
              <a:t> </a:t>
            </a:r>
            <a:r>
              <a:rPr lang="de-DE" sz="2600" dirty="0" smtClean="0">
                <a:solidFill>
                  <a:srgbClr val="FF0000"/>
                </a:solidFill>
                <a:latin typeface="DIN-Regular"/>
              </a:rPr>
              <a:t>CO2-kibocsátás</a:t>
            </a:r>
            <a:r>
              <a:rPr lang="hu-HU" sz="2600" dirty="0" smtClean="0">
                <a:solidFill>
                  <a:srgbClr val="FF0000"/>
                </a:solidFill>
                <a:latin typeface="DIN-Regular"/>
              </a:rPr>
              <a:t> nélkül</a:t>
            </a:r>
            <a:r>
              <a:rPr lang="hu-HU" sz="2600" dirty="0" smtClean="0">
                <a:solidFill>
                  <a:srgbClr val="FF0000"/>
                </a:solidFill>
              </a:rPr>
              <a:t> </a:t>
            </a:r>
            <a:r>
              <a:rPr lang="hu-HU" sz="1400" dirty="0" smtClean="0"/>
              <a:t> </a:t>
            </a:r>
            <a:endParaRPr lang="de-DE" sz="1400" dirty="0" smtClean="0"/>
          </a:p>
          <a:p>
            <a:pPr marL="18000" indent="0">
              <a:lnSpc>
                <a:spcPts val="2400"/>
              </a:lnSpc>
              <a:spcBef>
                <a:spcPts val="0"/>
              </a:spcBef>
              <a:buNone/>
            </a:pPr>
            <a:endParaRPr lang="de-DE" dirty="0"/>
          </a:p>
        </p:txBody>
      </p:sp>
      <p:sp>
        <p:nvSpPr>
          <p:cNvPr id="11" name="Textplatzhalter 12"/>
          <p:cNvSpPr>
            <a:spLocks noGrp="1"/>
          </p:cNvSpPr>
          <p:nvPr>
            <p:ph type="body" sz="quarter" idx="13"/>
          </p:nvPr>
        </p:nvSpPr>
        <p:spPr>
          <a:xfrm>
            <a:off x="2" y="1368000"/>
            <a:ext cx="2552388" cy="4985092"/>
          </a:xfrm>
        </p:spPr>
        <p:txBody>
          <a:bodyPr lIns="288000" tIns="0">
            <a:normAutofit/>
          </a:bodyPr>
          <a:lstStyle>
            <a:lvl1pPr marL="0" indent="0">
              <a:lnSpc>
                <a:spcPts val="2400"/>
              </a:lnSpc>
              <a:spcBef>
                <a:spcPts val="0"/>
              </a:spcBef>
              <a:buNone/>
              <a:defRPr sz="2000">
                <a:solidFill>
                  <a:srgbClr val="008000"/>
                </a:solidFill>
                <a:latin typeface="DIN-Medium"/>
                <a:cs typeface="DIN-Medium"/>
              </a:defRPr>
            </a:lvl1pPr>
            <a:lvl2pPr marL="457200" indent="0">
              <a:lnSpc>
                <a:spcPts val="1800"/>
              </a:lnSpc>
              <a:buNone/>
              <a:defRPr sz="1800">
                <a:solidFill>
                  <a:schemeClr val="tx1">
                    <a:lumMod val="85000"/>
                    <a:lumOff val="15000"/>
                  </a:schemeClr>
                </a:solidFill>
                <a:latin typeface="DIN-Medium"/>
                <a:cs typeface="DIN-Medium"/>
              </a:defRPr>
            </a:lvl2pPr>
            <a:lvl3pPr marL="914400" indent="0">
              <a:buNone/>
              <a:defRPr sz="1800">
                <a:latin typeface="DIN-Regular"/>
                <a:cs typeface="DIN-Regular"/>
              </a:defRPr>
            </a:lvl3pPr>
            <a:lvl4pPr marL="1371600" indent="0">
              <a:buNone/>
              <a:defRPr sz="1400">
                <a:latin typeface="DIN-Regular"/>
                <a:cs typeface="DIN-Regular"/>
              </a:defRPr>
            </a:lvl4pPr>
            <a:lvl5pPr marL="1828800" indent="0">
              <a:buNone/>
              <a:defRPr sz="1400">
                <a:latin typeface="DIN-Regular"/>
                <a:cs typeface="DIN-Regular"/>
              </a:defRPr>
            </a:lvl5pPr>
          </a:lstStyle>
          <a:p>
            <a:pPr marL="18000"/>
            <a:r>
              <a:rPr lang="de-DE" dirty="0">
                <a:solidFill>
                  <a:srgbClr val="006236"/>
                </a:solidFill>
              </a:rPr>
              <a:t>Der </a:t>
            </a:r>
            <a:r>
              <a:rPr lang="de-DE" dirty="0" smtClean="0">
                <a:solidFill>
                  <a:srgbClr val="006236"/>
                </a:solidFill>
              </a:rPr>
              <a:t>Weg</a:t>
            </a:r>
            <a:endParaRPr lang="de-DE" dirty="0">
              <a:solidFill>
                <a:srgbClr val="006236"/>
              </a:solidFill>
            </a:endParaRPr>
          </a:p>
          <a:p>
            <a:pPr marL="18000"/>
            <a:endParaRPr lang="de-DE" dirty="0"/>
          </a:p>
          <a:p>
            <a:pPr marL="18000"/>
            <a:endParaRPr lang="de-DE" dirty="0"/>
          </a:p>
          <a:p>
            <a:pPr marL="18000"/>
            <a:endParaRPr lang="de-DE" dirty="0"/>
          </a:p>
          <a:p>
            <a:r>
              <a:rPr lang="de-DE" dirty="0" smtClean="0">
                <a:solidFill>
                  <a:srgbClr val="006236"/>
                </a:solidFill>
              </a:rPr>
              <a:t>Schritt 1</a:t>
            </a:r>
            <a:endParaRPr lang="de-DE" dirty="0">
              <a:solidFill>
                <a:srgbClr val="006236"/>
              </a:solidFill>
            </a:endParaRPr>
          </a:p>
          <a:p>
            <a:r>
              <a:rPr lang="hu-HU" dirty="0" smtClean="0">
                <a:solidFill>
                  <a:srgbClr val="FF0000"/>
                </a:solidFill>
              </a:rPr>
              <a:t>1. lépés</a:t>
            </a:r>
            <a:endParaRPr lang="de-DE" dirty="0">
              <a:solidFill>
                <a:srgbClr val="FF0000"/>
              </a:solidFill>
            </a:endParaRPr>
          </a:p>
          <a:p>
            <a:endParaRPr lang="de-DE" dirty="0">
              <a:solidFill>
                <a:srgbClr val="006236"/>
              </a:solidFill>
            </a:endParaRPr>
          </a:p>
          <a:p>
            <a:endParaRPr lang="de-DE" dirty="0">
              <a:solidFill>
                <a:srgbClr val="006236"/>
              </a:solidFill>
            </a:endParaRPr>
          </a:p>
          <a:p>
            <a:endParaRPr lang="de-DE" dirty="0">
              <a:solidFill>
                <a:srgbClr val="006236"/>
              </a:solidFill>
            </a:endParaRPr>
          </a:p>
          <a:p>
            <a:endParaRPr lang="de-DE" dirty="0">
              <a:solidFill>
                <a:srgbClr val="006236"/>
              </a:solidFill>
            </a:endParaRPr>
          </a:p>
          <a:p>
            <a:r>
              <a:rPr lang="de-DE" dirty="0">
                <a:solidFill>
                  <a:srgbClr val="006236"/>
                </a:solidFill>
              </a:rPr>
              <a:t>Schritt 2</a:t>
            </a:r>
          </a:p>
          <a:p>
            <a:pPr marL="18000"/>
            <a:r>
              <a:rPr lang="hu-HU" dirty="0" smtClean="0">
                <a:solidFill>
                  <a:srgbClr val="FF0000"/>
                </a:solidFill>
              </a:rPr>
              <a:t>2. lépés</a:t>
            </a:r>
            <a:endParaRPr lang="de-DE" dirty="0">
              <a:solidFill>
                <a:srgbClr val="FF0000"/>
              </a:solidFill>
            </a:endParaRPr>
          </a:p>
          <a:p>
            <a:pPr marL="18000"/>
            <a:endParaRPr lang="de-DE" dirty="0"/>
          </a:p>
        </p:txBody>
      </p:sp>
    </p:spTree>
    <p:extLst>
      <p:ext uri="{BB962C8B-B14F-4D97-AF65-F5344CB8AC3E}">
        <p14:creationId xmlns:p14="http://schemas.microsoft.com/office/powerpoint/2010/main" val="139687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Gerade Verbindung mit Pfeil 15"/>
          <p:cNvCxnSpPr/>
          <p:nvPr/>
        </p:nvCxnSpPr>
        <p:spPr>
          <a:xfrm flipV="1">
            <a:off x="5864578" y="4184286"/>
            <a:ext cx="0" cy="40828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12</a:t>
            </a:fld>
            <a:endParaRPr lang="de-DE" dirty="0"/>
          </a:p>
        </p:txBody>
      </p:sp>
      <p:sp>
        <p:nvSpPr>
          <p:cNvPr id="7" name="Textplatzhalter 4"/>
          <p:cNvSpPr txBox="1">
            <a:spLocks/>
          </p:cNvSpPr>
          <p:nvPr/>
        </p:nvSpPr>
        <p:spPr>
          <a:xfrm>
            <a:off x="-181637" y="1249528"/>
            <a:ext cx="2845323" cy="5228099"/>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600" dirty="0" smtClean="0">
                <a:solidFill>
                  <a:srgbClr val="006236"/>
                </a:solidFill>
              </a:rPr>
              <a:t>Szenario</a:t>
            </a:r>
          </a:p>
          <a:p>
            <a:pPr>
              <a:lnSpc>
                <a:spcPts val="2400"/>
              </a:lnSpc>
              <a:spcBef>
                <a:spcPts val="0"/>
              </a:spcBef>
            </a:pPr>
            <a:r>
              <a:rPr lang="de-DE" sz="1600" dirty="0" smtClean="0">
                <a:solidFill>
                  <a:srgbClr val="006236"/>
                </a:solidFill>
              </a:rPr>
              <a:t>Landkreis Karlsruhe</a:t>
            </a:r>
            <a:endParaRPr lang="hu-HU" sz="1600" dirty="0" smtClean="0">
              <a:solidFill>
                <a:srgbClr val="006236"/>
              </a:solidFill>
            </a:endParaRPr>
          </a:p>
          <a:p>
            <a:pPr>
              <a:lnSpc>
                <a:spcPts val="2400"/>
              </a:lnSpc>
              <a:spcBef>
                <a:spcPts val="0"/>
              </a:spcBef>
            </a:pPr>
            <a:r>
              <a:rPr lang="hu-HU" sz="1600" dirty="0" smtClean="0">
                <a:solidFill>
                  <a:srgbClr val="FF0000"/>
                </a:solidFill>
              </a:rPr>
              <a:t>Karlsruhe megye      forgatókönyve</a:t>
            </a:r>
            <a:r>
              <a:rPr lang="de-DE" sz="1600" dirty="0" smtClean="0">
                <a:solidFill>
                  <a:srgbClr val="006236"/>
                </a:solidFill>
              </a:rPr>
              <a:t> </a:t>
            </a:r>
          </a:p>
          <a:p>
            <a:pPr>
              <a:lnSpc>
                <a:spcPts val="2400"/>
              </a:lnSpc>
              <a:spcBef>
                <a:spcPts val="0"/>
              </a:spcBef>
            </a:pPr>
            <a:endParaRPr lang="de-DE" sz="1600" dirty="0">
              <a:solidFill>
                <a:srgbClr val="006236"/>
              </a:solidFill>
            </a:endParaRPr>
          </a:p>
          <a:p>
            <a:pPr>
              <a:lnSpc>
                <a:spcPts val="2400"/>
              </a:lnSpc>
              <a:spcBef>
                <a:spcPts val="0"/>
              </a:spcBef>
            </a:pPr>
            <a:r>
              <a:rPr lang="de-DE" sz="1600" dirty="0" smtClean="0">
                <a:solidFill>
                  <a:srgbClr val="006236"/>
                </a:solidFill>
              </a:rPr>
              <a:t>1. Schritt</a:t>
            </a:r>
          </a:p>
          <a:p>
            <a:pPr>
              <a:lnSpc>
                <a:spcPts val="2400"/>
              </a:lnSpc>
              <a:spcBef>
                <a:spcPts val="0"/>
              </a:spcBef>
            </a:pPr>
            <a:r>
              <a:rPr lang="de-DE" sz="1600" dirty="0" smtClean="0">
                <a:solidFill>
                  <a:srgbClr val="006236"/>
                </a:solidFill>
              </a:rPr>
              <a:t>Energieeinsparung</a:t>
            </a:r>
            <a:endParaRPr lang="hu-HU" sz="1600" dirty="0" smtClean="0">
              <a:solidFill>
                <a:srgbClr val="006236"/>
              </a:solidFill>
            </a:endParaRPr>
          </a:p>
          <a:p>
            <a:pPr>
              <a:lnSpc>
                <a:spcPts val="2400"/>
              </a:lnSpc>
              <a:spcBef>
                <a:spcPts val="0"/>
              </a:spcBef>
            </a:pPr>
            <a:r>
              <a:rPr lang="hu-HU" sz="1600" dirty="0" smtClean="0">
                <a:solidFill>
                  <a:srgbClr val="FF0000"/>
                </a:solidFill>
              </a:rPr>
              <a:t>1. Lépés</a:t>
            </a:r>
            <a:endParaRPr lang="de-DE" sz="1600" dirty="0" smtClean="0">
              <a:solidFill>
                <a:srgbClr val="FF0000"/>
              </a:solidFill>
            </a:endParaRPr>
          </a:p>
          <a:p>
            <a:pPr>
              <a:lnSpc>
                <a:spcPts val="2400"/>
              </a:lnSpc>
              <a:spcBef>
                <a:spcPts val="0"/>
              </a:spcBef>
            </a:pPr>
            <a:r>
              <a:rPr lang="de-DE" sz="1600" dirty="0" smtClean="0">
                <a:solidFill>
                  <a:srgbClr val="006236"/>
                </a:solidFill>
              </a:rPr>
              <a:t> </a:t>
            </a:r>
            <a:r>
              <a:rPr lang="hu-HU" sz="1600" dirty="0" smtClean="0">
                <a:solidFill>
                  <a:srgbClr val="FF0000"/>
                </a:solidFill>
              </a:rPr>
              <a:t>Energiamegtakarítás</a:t>
            </a:r>
          </a:p>
          <a:p>
            <a:pPr>
              <a:lnSpc>
                <a:spcPts val="2400"/>
              </a:lnSpc>
              <a:spcBef>
                <a:spcPts val="0"/>
              </a:spcBef>
            </a:pPr>
            <a:endParaRPr lang="de-DE" sz="1600" dirty="0" smtClean="0">
              <a:solidFill>
                <a:srgbClr val="FF0000"/>
              </a:solidFill>
            </a:endParaRPr>
          </a:p>
          <a:p>
            <a:pPr>
              <a:lnSpc>
                <a:spcPts val="2400"/>
              </a:lnSpc>
              <a:spcBef>
                <a:spcPts val="0"/>
              </a:spcBef>
            </a:pPr>
            <a:r>
              <a:rPr lang="de-DE" sz="1600" dirty="0" smtClean="0">
                <a:solidFill>
                  <a:srgbClr val="FF0000"/>
                </a:solidFill>
              </a:rPr>
              <a:t>2. </a:t>
            </a:r>
            <a:r>
              <a:rPr lang="hu-HU" sz="1600" dirty="0" smtClean="0">
                <a:solidFill>
                  <a:srgbClr val="FF0000"/>
                </a:solidFill>
              </a:rPr>
              <a:t>Lépés</a:t>
            </a:r>
            <a:r>
              <a:rPr lang="de-DE" sz="1600" dirty="0" smtClean="0">
                <a:solidFill>
                  <a:srgbClr val="FF0000"/>
                </a:solidFill>
              </a:rPr>
              <a:t> </a:t>
            </a:r>
          </a:p>
          <a:p>
            <a:pPr>
              <a:lnSpc>
                <a:spcPts val="2400"/>
              </a:lnSpc>
              <a:spcBef>
                <a:spcPts val="0"/>
              </a:spcBef>
            </a:pPr>
            <a:r>
              <a:rPr lang="de-DE" sz="1600" dirty="0" smtClean="0">
                <a:solidFill>
                  <a:srgbClr val="006236"/>
                </a:solidFill>
              </a:rPr>
              <a:t>Umstieg auf Erneuerbare Energien</a:t>
            </a:r>
            <a:endParaRPr lang="hu-HU" sz="1600" dirty="0" smtClean="0">
              <a:solidFill>
                <a:srgbClr val="006236"/>
              </a:solidFill>
            </a:endParaRPr>
          </a:p>
          <a:p>
            <a:pPr>
              <a:lnSpc>
                <a:spcPts val="2400"/>
              </a:lnSpc>
              <a:spcBef>
                <a:spcPts val="0"/>
              </a:spcBef>
            </a:pPr>
            <a:r>
              <a:rPr lang="hu-HU" sz="1600" dirty="0" smtClean="0">
                <a:solidFill>
                  <a:srgbClr val="FF0000"/>
                </a:solidFill>
              </a:rPr>
              <a:t>Átállás megújuló energiákra</a:t>
            </a:r>
            <a:endParaRPr lang="de-DE" sz="1600" dirty="0" smtClean="0">
              <a:solidFill>
                <a:srgbClr val="FF0000"/>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graphicFrame>
        <p:nvGraphicFramePr>
          <p:cNvPr id="9" name="Diagramm 8"/>
          <p:cNvGraphicFramePr/>
          <p:nvPr>
            <p:extLst>
              <p:ext uri="{D42A27DB-BD31-4B8C-83A1-F6EECF244321}">
                <p14:modId xmlns:p14="http://schemas.microsoft.com/office/powerpoint/2010/main" val="596852400"/>
              </p:ext>
            </p:extLst>
          </p:nvPr>
        </p:nvGraphicFramePr>
        <p:xfrm>
          <a:off x="2961922" y="1790446"/>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p:cNvSpPr txBox="1"/>
          <p:nvPr/>
        </p:nvSpPr>
        <p:spPr>
          <a:xfrm>
            <a:off x="6532873" y="2316887"/>
            <a:ext cx="2334218" cy="830997"/>
          </a:xfrm>
          <a:prstGeom prst="rect">
            <a:avLst/>
          </a:prstGeom>
          <a:noFill/>
        </p:spPr>
        <p:txBody>
          <a:bodyPr wrap="square" rtlCol="0">
            <a:spAutoFit/>
          </a:bodyPr>
          <a:lstStyle/>
          <a:p>
            <a:r>
              <a:rPr lang="de-DE" sz="1600" b="1" dirty="0" smtClean="0">
                <a:latin typeface="DIN-Light" panose="02000504020000020003" pitchFamily="2" charset="0"/>
                <a:cs typeface="Arial" panose="020B0604020202020204" pitchFamily="34" charset="0"/>
              </a:rPr>
              <a:t>Energiebedarf 2010</a:t>
            </a:r>
          </a:p>
          <a:p>
            <a:r>
              <a:rPr lang="de-DE" sz="1600" b="1" dirty="0">
                <a:latin typeface="DIN-Light" panose="02000504020000020003" pitchFamily="2" charset="0"/>
                <a:cs typeface="Arial" panose="020B0604020202020204" pitchFamily="34" charset="0"/>
              </a:rPr>
              <a:t>8.496.100 </a:t>
            </a:r>
            <a:r>
              <a:rPr lang="de-DE" sz="1600" b="1" dirty="0" err="1" smtClean="0">
                <a:latin typeface="DIN-Light" panose="02000504020000020003" pitchFamily="2" charset="0"/>
                <a:cs typeface="Arial" panose="020B0604020202020204" pitchFamily="34" charset="0"/>
              </a:rPr>
              <a:t>MWh</a:t>
            </a:r>
            <a:endParaRPr lang="de-DE" sz="1600" b="1" dirty="0">
              <a:latin typeface="DIN-Light" panose="02000504020000020003" pitchFamily="2" charset="0"/>
              <a:cs typeface="Arial" panose="020B0604020202020204" pitchFamily="34" charset="0"/>
            </a:endParaRPr>
          </a:p>
          <a:p>
            <a:endParaRPr lang="de-DE" sz="1600" b="1" dirty="0">
              <a:latin typeface="DIN-Light" panose="02000504020000020003" pitchFamily="2" charset="0"/>
              <a:cs typeface="Arial" panose="020B0604020202020204" pitchFamily="34" charset="0"/>
            </a:endParaRPr>
          </a:p>
        </p:txBody>
      </p:sp>
      <p:sp>
        <p:nvSpPr>
          <p:cNvPr id="11" name="Textfeld 10"/>
          <p:cNvSpPr txBox="1"/>
          <p:nvPr/>
        </p:nvSpPr>
        <p:spPr>
          <a:xfrm>
            <a:off x="6754991" y="3557429"/>
            <a:ext cx="2024356" cy="830997"/>
          </a:xfrm>
          <a:prstGeom prst="rect">
            <a:avLst/>
          </a:prstGeom>
          <a:noFill/>
        </p:spPr>
        <p:txBody>
          <a:bodyPr wrap="square" rtlCol="0">
            <a:spAutoFit/>
          </a:bodyPr>
          <a:lstStyle/>
          <a:p>
            <a:r>
              <a:rPr lang="de-DE" sz="1600" b="1" dirty="0" smtClean="0">
                <a:latin typeface="DIN-Light" panose="02000504020000020003" pitchFamily="2" charset="0"/>
                <a:cs typeface="Arial" panose="020B0604020202020204" pitchFamily="34" charset="0"/>
              </a:rPr>
              <a:t>Energiebedarf 2050</a:t>
            </a:r>
          </a:p>
          <a:p>
            <a:r>
              <a:rPr lang="de-DE" sz="1600" b="1" dirty="0">
                <a:latin typeface="DIN-Light" panose="02000504020000020003" pitchFamily="2" charset="0"/>
                <a:cs typeface="Arial" panose="020B0604020202020204" pitchFamily="34" charset="0"/>
              </a:rPr>
              <a:t>4.163.579 </a:t>
            </a:r>
            <a:r>
              <a:rPr lang="de-DE" sz="1600" b="1" dirty="0" err="1" smtClean="0">
                <a:latin typeface="DIN-Light" panose="02000504020000020003" pitchFamily="2" charset="0"/>
                <a:cs typeface="Arial" panose="020B0604020202020204" pitchFamily="34" charset="0"/>
              </a:rPr>
              <a:t>MWh</a:t>
            </a:r>
            <a:endParaRPr lang="de-DE" sz="1600" b="1" dirty="0">
              <a:latin typeface="DIN-Light" panose="02000504020000020003" pitchFamily="2" charset="0"/>
              <a:cs typeface="Arial" panose="020B0604020202020204" pitchFamily="34" charset="0"/>
            </a:endParaRPr>
          </a:p>
          <a:p>
            <a:endParaRPr lang="de-DE" sz="1600" b="1" dirty="0">
              <a:latin typeface="DIN-Light" panose="02000504020000020003" pitchFamily="2" charset="0"/>
              <a:cs typeface="Arial" panose="020B0604020202020204" pitchFamily="34" charset="0"/>
            </a:endParaRPr>
          </a:p>
        </p:txBody>
      </p:sp>
      <p:sp>
        <p:nvSpPr>
          <p:cNvPr id="12" name="Textfeld 11"/>
          <p:cNvSpPr txBox="1"/>
          <p:nvPr/>
        </p:nvSpPr>
        <p:spPr>
          <a:xfrm>
            <a:off x="4568356" y="4184286"/>
            <a:ext cx="778344" cy="338554"/>
          </a:xfrm>
          <a:prstGeom prst="rect">
            <a:avLst/>
          </a:prstGeom>
          <a:noFill/>
        </p:spPr>
        <p:txBody>
          <a:bodyPr wrap="square" rtlCol="0">
            <a:spAutoFit/>
          </a:bodyPr>
          <a:lstStyle/>
          <a:p>
            <a:r>
              <a:rPr lang="de-DE" sz="1600" b="1" dirty="0" smtClean="0">
                <a:latin typeface="DIN-Light" panose="02000504020000020003" pitchFamily="2" charset="0"/>
                <a:cs typeface="Arial" panose="020B0604020202020204" pitchFamily="34" charset="0"/>
              </a:rPr>
              <a:t>100 %</a:t>
            </a:r>
          </a:p>
        </p:txBody>
      </p:sp>
      <p:sp>
        <p:nvSpPr>
          <p:cNvPr id="14" name="Textfeld 13"/>
          <p:cNvSpPr txBox="1"/>
          <p:nvPr/>
        </p:nvSpPr>
        <p:spPr>
          <a:xfrm>
            <a:off x="4466606" y="3142492"/>
            <a:ext cx="1229343" cy="338554"/>
          </a:xfrm>
          <a:prstGeom prst="rect">
            <a:avLst/>
          </a:prstGeom>
          <a:noFill/>
        </p:spPr>
        <p:txBody>
          <a:bodyPr wrap="square" rtlCol="0">
            <a:spAutoFit/>
          </a:bodyPr>
          <a:lstStyle/>
          <a:p>
            <a:r>
              <a:rPr lang="de-DE" sz="1600" b="1" dirty="0" smtClean="0">
                <a:latin typeface="DIN-Light" panose="02000504020000020003" pitchFamily="2" charset="0"/>
                <a:cs typeface="Arial" panose="020B0604020202020204" pitchFamily="34" charset="0"/>
              </a:rPr>
              <a:t>- 50%</a:t>
            </a:r>
            <a:endParaRPr lang="de-DE" sz="1600" b="1" dirty="0">
              <a:latin typeface="DIN-Light" panose="02000504020000020003" pitchFamily="2" charset="0"/>
              <a:cs typeface="Arial" panose="020B0604020202020204" pitchFamily="34" charset="0"/>
            </a:endParaRPr>
          </a:p>
        </p:txBody>
      </p:sp>
      <p:sp>
        <p:nvSpPr>
          <p:cNvPr id="8" name="Textfeld 7"/>
          <p:cNvSpPr txBox="1"/>
          <p:nvPr/>
        </p:nvSpPr>
        <p:spPr>
          <a:xfrm>
            <a:off x="3378200" y="4133052"/>
            <a:ext cx="553998" cy="1569025"/>
          </a:xfrm>
          <a:prstGeom prst="rect">
            <a:avLst/>
          </a:prstGeom>
          <a:noFill/>
        </p:spPr>
        <p:txBody>
          <a:bodyPr vert="vert270" wrap="square" rtlCol="0">
            <a:spAutoFit/>
          </a:bodyPr>
          <a:lstStyle/>
          <a:p>
            <a:r>
              <a:rPr lang="de-DE" sz="1200" b="1" dirty="0" smtClean="0">
                <a:latin typeface="DIN-Light" panose="02000504020000020003" pitchFamily="2" charset="0"/>
              </a:rPr>
              <a:t>Erneuerbare Energien</a:t>
            </a:r>
            <a:endParaRPr lang="de-DE" sz="1200" b="1" dirty="0">
              <a:latin typeface="DIN-Light" panose="02000504020000020003" pitchFamily="2" charset="0"/>
            </a:endParaRPr>
          </a:p>
        </p:txBody>
      </p:sp>
      <p:pic>
        <p:nvPicPr>
          <p:cNvPr id="15" name="Bild 7"/>
          <p:cNvPicPr>
            <a:picLocks noChangeAspect="1"/>
          </p:cNvPicPr>
          <p:nvPr/>
        </p:nvPicPr>
        <p:blipFill rotWithShape="1">
          <a:blip r:embed="rId4"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7" name="Titel 1"/>
          <p:cNvSpPr>
            <a:spLocks noGrp="1"/>
          </p:cNvSpPr>
          <p:nvPr>
            <p:ph type="title"/>
          </p:nvPr>
        </p:nvSpPr>
        <p:spPr>
          <a:xfrm>
            <a:off x="1" y="180000"/>
            <a:ext cx="5718097" cy="719294"/>
          </a:xfrm>
        </p:spPr>
        <p:txBody>
          <a:bodyPr/>
          <a:lstStyle/>
          <a:p>
            <a:pPr>
              <a:lnSpc>
                <a:spcPct val="115000"/>
              </a:lnSpc>
              <a:spcAft>
                <a:spcPts val="1000"/>
              </a:spcAft>
            </a:pPr>
            <a:r>
              <a:rPr lang="de-DE" sz="2000" dirty="0">
                <a:latin typeface="DIN-Light"/>
              </a:rPr>
              <a:t>WIE geht </a:t>
            </a:r>
            <a:r>
              <a:rPr lang="de-DE" sz="2000" dirty="0" err="1">
                <a:latin typeface="DIN-Light"/>
              </a:rPr>
              <a:t>zeozweifrei</a:t>
            </a:r>
            <a:r>
              <a:rPr lang="de-DE" sz="2000" dirty="0">
                <a:latin typeface="DIN-Light"/>
              </a:rPr>
              <a:t>?</a:t>
            </a:r>
            <a:br>
              <a:rPr lang="de-DE" sz="2000" dirty="0">
                <a:latin typeface="DIN-Light"/>
              </a:rPr>
            </a:br>
            <a:r>
              <a:rPr lang="hu-HU" sz="2000" dirty="0" smtClean="0">
                <a:solidFill>
                  <a:srgbClr val="FF0000"/>
                </a:solidFill>
                <a:latin typeface="DIN-Light"/>
              </a:rPr>
              <a:t>HOGYAN valósulhat meg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endParaRPr lang="de-DE" sz="2000" dirty="0">
              <a:effectLst/>
              <a:ea typeface="Calibri"/>
              <a:cs typeface="Times New Roman"/>
            </a:endParaRPr>
          </a:p>
        </p:txBody>
      </p:sp>
      <p:sp>
        <p:nvSpPr>
          <p:cNvPr id="2" name="Textfeld 1"/>
          <p:cNvSpPr txBox="1"/>
          <p:nvPr/>
        </p:nvSpPr>
        <p:spPr>
          <a:xfrm>
            <a:off x="6599583" y="2051437"/>
            <a:ext cx="2091193" cy="369332"/>
          </a:xfrm>
          <a:prstGeom prst="rect">
            <a:avLst/>
          </a:prstGeom>
          <a:noFill/>
        </p:spPr>
        <p:txBody>
          <a:bodyPr wrap="square" rtlCol="0">
            <a:spAutoFit/>
          </a:bodyPr>
          <a:lstStyle/>
          <a:p>
            <a:r>
              <a:rPr lang="hu-HU" b="1" dirty="0" smtClean="0">
                <a:solidFill>
                  <a:srgbClr val="FF0000"/>
                </a:solidFill>
              </a:rPr>
              <a:t>Energiaszükséglet</a:t>
            </a:r>
            <a:endParaRPr lang="de-DE" b="1" dirty="0">
              <a:solidFill>
                <a:srgbClr val="FF0000"/>
              </a:solidFill>
            </a:endParaRPr>
          </a:p>
        </p:txBody>
      </p:sp>
      <p:sp>
        <p:nvSpPr>
          <p:cNvPr id="5" name="Textfeld 4"/>
          <p:cNvSpPr txBox="1"/>
          <p:nvPr/>
        </p:nvSpPr>
        <p:spPr>
          <a:xfrm rot="16200000">
            <a:off x="2335299" y="4570606"/>
            <a:ext cx="1801275" cy="461665"/>
          </a:xfrm>
          <a:prstGeom prst="rect">
            <a:avLst/>
          </a:prstGeom>
          <a:noFill/>
        </p:spPr>
        <p:txBody>
          <a:bodyPr wrap="square" rtlCol="0">
            <a:spAutoFit/>
          </a:bodyPr>
          <a:lstStyle/>
          <a:p>
            <a:r>
              <a:rPr lang="hu-HU" sz="1200" b="1" dirty="0" smtClean="0">
                <a:solidFill>
                  <a:srgbClr val="FF0000"/>
                </a:solidFill>
              </a:rPr>
              <a:t>Megújuló</a:t>
            </a:r>
          </a:p>
          <a:p>
            <a:r>
              <a:rPr lang="hu-HU" sz="1200" b="1" dirty="0" smtClean="0">
                <a:solidFill>
                  <a:srgbClr val="FF0000"/>
                </a:solidFill>
              </a:rPr>
              <a:t> energiák</a:t>
            </a:r>
            <a:endParaRPr lang="de-DE" sz="1200" b="1" dirty="0">
              <a:solidFill>
                <a:srgbClr val="FF0000"/>
              </a:solidFill>
            </a:endParaRPr>
          </a:p>
        </p:txBody>
      </p:sp>
      <p:sp>
        <p:nvSpPr>
          <p:cNvPr id="6" name="Textfeld 5"/>
          <p:cNvSpPr txBox="1"/>
          <p:nvPr/>
        </p:nvSpPr>
        <p:spPr>
          <a:xfrm rot="16200000">
            <a:off x="2218048" y="3009384"/>
            <a:ext cx="2035778" cy="276999"/>
          </a:xfrm>
          <a:prstGeom prst="rect">
            <a:avLst/>
          </a:prstGeom>
          <a:noFill/>
        </p:spPr>
        <p:txBody>
          <a:bodyPr wrap="square" rtlCol="0">
            <a:spAutoFit/>
          </a:bodyPr>
          <a:lstStyle/>
          <a:p>
            <a:r>
              <a:rPr lang="hu-HU" sz="1200" b="1" dirty="0" smtClean="0">
                <a:solidFill>
                  <a:srgbClr val="FF0000"/>
                </a:solidFill>
              </a:rPr>
              <a:t>Eenergiamegtakarítás</a:t>
            </a:r>
            <a:endParaRPr lang="de-DE" sz="1200" b="1" dirty="0">
              <a:solidFill>
                <a:srgbClr val="FF0000"/>
              </a:solidFill>
            </a:endParaRPr>
          </a:p>
        </p:txBody>
      </p:sp>
      <p:sp>
        <p:nvSpPr>
          <p:cNvPr id="13" name="Textfeld 12"/>
          <p:cNvSpPr txBox="1"/>
          <p:nvPr/>
        </p:nvSpPr>
        <p:spPr>
          <a:xfrm>
            <a:off x="6834665" y="4801439"/>
            <a:ext cx="2309335" cy="277000"/>
          </a:xfrm>
          <a:prstGeom prst="rect">
            <a:avLst/>
          </a:prstGeom>
          <a:noFill/>
        </p:spPr>
        <p:txBody>
          <a:bodyPr wrap="square" rtlCol="0">
            <a:spAutoFit/>
          </a:bodyPr>
          <a:lstStyle/>
          <a:p>
            <a:r>
              <a:rPr lang="hu-HU" sz="1200" b="1" dirty="0" smtClean="0">
                <a:solidFill>
                  <a:srgbClr val="FF0000"/>
                </a:solidFill>
              </a:rPr>
              <a:t> </a:t>
            </a:r>
            <a:r>
              <a:rPr lang="de-DE" sz="1200" b="1" dirty="0" smtClean="0">
                <a:solidFill>
                  <a:srgbClr val="FF0000"/>
                </a:solidFill>
              </a:rPr>
              <a:t>CO2</a:t>
            </a:r>
            <a:r>
              <a:rPr lang="hu-HU" sz="1200" b="1" dirty="0" smtClean="0">
                <a:solidFill>
                  <a:srgbClr val="FF0000"/>
                </a:solidFill>
              </a:rPr>
              <a:t>-mentesség forgatókönyve</a:t>
            </a:r>
            <a:endParaRPr lang="de-DE" sz="1200" b="1" dirty="0">
              <a:solidFill>
                <a:srgbClr val="FF0000"/>
              </a:solidFill>
            </a:endParaRPr>
          </a:p>
        </p:txBody>
      </p:sp>
      <p:sp>
        <p:nvSpPr>
          <p:cNvPr id="19" name="Textfeld 18"/>
          <p:cNvSpPr txBox="1"/>
          <p:nvPr/>
        </p:nvSpPr>
        <p:spPr>
          <a:xfrm>
            <a:off x="6599583" y="5764696"/>
            <a:ext cx="2458339" cy="461665"/>
          </a:xfrm>
          <a:prstGeom prst="rect">
            <a:avLst/>
          </a:prstGeom>
          <a:noFill/>
        </p:spPr>
        <p:txBody>
          <a:bodyPr wrap="square" rtlCol="0">
            <a:spAutoFit/>
          </a:bodyPr>
          <a:lstStyle/>
          <a:p>
            <a:pPr algn="ctr"/>
            <a:r>
              <a:rPr lang="hu-HU" sz="1200" b="1" dirty="0" smtClean="0">
                <a:solidFill>
                  <a:srgbClr val="FF0000"/>
                </a:solidFill>
              </a:rPr>
              <a:t>Tartományi klímavédelmi törvény forgatókönyve </a:t>
            </a:r>
            <a:endParaRPr lang="de-DE" sz="1200" b="1" dirty="0">
              <a:solidFill>
                <a:srgbClr val="FF0000"/>
              </a:solidFill>
            </a:endParaRPr>
          </a:p>
        </p:txBody>
      </p:sp>
    </p:spTree>
    <p:extLst>
      <p:ext uri="{BB962C8B-B14F-4D97-AF65-F5344CB8AC3E}">
        <p14:creationId xmlns:p14="http://schemas.microsoft.com/office/powerpoint/2010/main" val="4044905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15000"/>
              </a:lnSpc>
              <a:spcAft>
                <a:spcPts val="1000"/>
              </a:spcAft>
            </a:pPr>
            <a:r>
              <a:rPr lang="de-DE" sz="2000" dirty="0">
                <a:latin typeface="DIN-Light"/>
                <a:cs typeface="DIN-Light"/>
              </a:rPr>
              <a:t>WIE geht </a:t>
            </a:r>
            <a:r>
              <a:rPr lang="de-DE" sz="2000" dirty="0" err="1">
                <a:latin typeface="DIN-Light"/>
                <a:cs typeface="DIN-Light"/>
              </a:rPr>
              <a:t>zeozweifrei</a:t>
            </a:r>
            <a:r>
              <a:rPr lang="de-DE" sz="2000" dirty="0">
                <a:latin typeface="DIN-Light"/>
                <a:cs typeface="DIN-Light"/>
              </a:rPr>
              <a:t>?</a:t>
            </a:r>
            <a:br>
              <a:rPr lang="de-DE" sz="2000" dirty="0">
                <a:latin typeface="DIN-Light"/>
                <a:cs typeface="DIN-Light"/>
              </a:rPr>
            </a:br>
            <a:r>
              <a:rPr lang="hu-HU" sz="2000" dirty="0" smtClean="0">
                <a:solidFill>
                  <a:srgbClr val="FF0000"/>
                </a:solidFill>
                <a:latin typeface="DIN-Light"/>
                <a:cs typeface="DIN-Light"/>
              </a:rPr>
              <a:t>HOGYAN valósulhat meg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endParaRPr lang="de-DE" sz="2000" dirty="0">
              <a:effectLst/>
              <a:ea typeface="Calibri"/>
              <a:cs typeface="Times New Roman"/>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13</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pic>
        <p:nvPicPr>
          <p:cNvPr id="11" name="Bild 10"/>
          <p:cNvPicPr>
            <a:picLocks noChangeAspect="1"/>
          </p:cNvPicPr>
          <p:nvPr/>
        </p:nvPicPr>
        <p:blipFill rotWithShape="1">
          <a:blip r:embed="rId3"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472854" cy="5109628"/>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r>
              <a:rPr lang="de-DE" dirty="0" smtClean="0">
                <a:solidFill>
                  <a:srgbClr val="006236"/>
                </a:solidFill>
              </a:rPr>
              <a:t>Ergebnisse auf einen Blick</a:t>
            </a:r>
            <a:endParaRPr lang="hu-HU" dirty="0" smtClean="0">
              <a:solidFill>
                <a:srgbClr val="006236"/>
              </a:solidFill>
            </a:endParaRPr>
          </a:p>
          <a:p>
            <a:pPr marL="18000"/>
            <a:endParaRPr lang="hu-HU" dirty="0">
              <a:solidFill>
                <a:srgbClr val="006236"/>
              </a:solidFill>
            </a:endParaRPr>
          </a:p>
          <a:p>
            <a:pPr marL="18000"/>
            <a:r>
              <a:rPr lang="hu-HU" dirty="0" smtClean="0">
                <a:solidFill>
                  <a:srgbClr val="FF0000"/>
                </a:solidFill>
              </a:rPr>
              <a:t>Eredmények felvillantása</a:t>
            </a:r>
            <a:endParaRPr lang="de-DE" dirty="0">
              <a:solidFill>
                <a:srgbClr val="FF0000"/>
              </a:solidFill>
            </a:endParaRPr>
          </a:p>
          <a:p>
            <a:pPr marL="18000"/>
            <a:endParaRPr lang="de-DE" dirty="0">
              <a:solidFill>
                <a:srgbClr val="FF0000"/>
              </a:solidFill>
            </a:endParaRPr>
          </a:p>
          <a:p>
            <a:pPr marL="18000"/>
            <a:endParaRPr lang="hu-HU" dirty="0" smtClean="0"/>
          </a:p>
          <a:p>
            <a:pPr marL="18000"/>
            <a:endParaRPr lang="hu-HU" dirty="0"/>
          </a:p>
          <a:p>
            <a:pPr marL="18000"/>
            <a:endParaRPr lang="de-DE"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856" y="1037772"/>
            <a:ext cx="5040000" cy="543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7850997" y="4651133"/>
            <a:ext cx="1154771" cy="369332"/>
          </a:xfrm>
          <a:prstGeom prst="rect">
            <a:avLst/>
          </a:prstGeom>
          <a:noFill/>
        </p:spPr>
        <p:txBody>
          <a:bodyPr wrap="square" rtlCol="0">
            <a:spAutoFit/>
          </a:bodyPr>
          <a:lstStyle/>
          <a:p>
            <a:pPr algn="ctr"/>
            <a:r>
              <a:rPr lang="hu-HU" sz="900" b="1" dirty="0" smtClean="0">
                <a:solidFill>
                  <a:srgbClr val="FF0000"/>
                </a:solidFill>
              </a:rPr>
              <a:t>Szükséglet</a:t>
            </a:r>
            <a:r>
              <a:rPr lang="hu-HU" sz="900" b="1" dirty="0" smtClean="0">
                <a:solidFill>
                  <a:srgbClr val="0070C0"/>
                </a:solidFill>
              </a:rPr>
              <a:t> </a:t>
            </a:r>
            <a:r>
              <a:rPr lang="hu-HU" sz="900" b="1" dirty="0" smtClean="0">
                <a:solidFill>
                  <a:srgbClr val="FF0000"/>
                </a:solidFill>
              </a:rPr>
              <a:t>és</a:t>
            </a:r>
            <a:r>
              <a:rPr lang="hu-HU" sz="900" b="1" dirty="0" smtClean="0">
                <a:solidFill>
                  <a:srgbClr val="0070C0"/>
                </a:solidFill>
              </a:rPr>
              <a:t>  </a:t>
            </a:r>
            <a:r>
              <a:rPr lang="hu-HU" sz="900" b="1" dirty="0" smtClean="0">
                <a:solidFill>
                  <a:srgbClr val="FF0000"/>
                </a:solidFill>
              </a:rPr>
              <a:t>elérhetőség</a:t>
            </a:r>
            <a:endParaRPr lang="de-DE" sz="900" b="1" dirty="0">
              <a:solidFill>
                <a:srgbClr val="FF0000"/>
              </a:solidFill>
            </a:endParaRPr>
          </a:p>
        </p:txBody>
      </p:sp>
      <p:sp>
        <p:nvSpPr>
          <p:cNvPr id="8" name="Textfeld 7"/>
          <p:cNvSpPr txBox="1"/>
          <p:nvPr/>
        </p:nvSpPr>
        <p:spPr>
          <a:xfrm>
            <a:off x="7591419" y="5020465"/>
            <a:ext cx="1488971" cy="230832"/>
          </a:xfrm>
          <a:prstGeom prst="rect">
            <a:avLst/>
          </a:prstGeom>
          <a:noFill/>
        </p:spPr>
        <p:txBody>
          <a:bodyPr wrap="square" rtlCol="0">
            <a:spAutoFit/>
          </a:bodyPr>
          <a:lstStyle/>
          <a:p>
            <a:pPr algn="ctr"/>
            <a:r>
              <a:rPr lang="hu-HU" sz="900" b="1" dirty="0" smtClean="0">
                <a:solidFill>
                  <a:srgbClr val="FF0000"/>
                </a:solidFill>
              </a:rPr>
              <a:t>Aktuális</a:t>
            </a:r>
            <a:r>
              <a:rPr lang="hu-HU" sz="900" b="1" dirty="0" smtClean="0">
                <a:solidFill>
                  <a:srgbClr val="0070C0"/>
                </a:solidFill>
              </a:rPr>
              <a:t> </a:t>
            </a:r>
            <a:r>
              <a:rPr lang="hu-HU" sz="900" b="1" dirty="0" smtClean="0">
                <a:solidFill>
                  <a:srgbClr val="FF0000"/>
                </a:solidFill>
              </a:rPr>
              <a:t>szükséglet</a:t>
            </a:r>
            <a:endParaRPr lang="de-DE" sz="900" b="1" dirty="0">
              <a:solidFill>
                <a:srgbClr val="FF0000"/>
              </a:solidFill>
            </a:endParaRPr>
          </a:p>
        </p:txBody>
      </p:sp>
      <p:sp>
        <p:nvSpPr>
          <p:cNvPr id="9" name="Textfeld 8"/>
          <p:cNvSpPr txBox="1"/>
          <p:nvPr/>
        </p:nvSpPr>
        <p:spPr>
          <a:xfrm>
            <a:off x="7688910" y="5256056"/>
            <a:ext cx="1455090" cy="230832"/>
          </a:xfrm>
          <a:prstGeom prst="rect">
            <a:avLst/>
          </a:prstGeom>
          <a:noFill/>
        </p:spPr>
        <p:txBody>
          <a:bodyPr wrap="square" rtlCol="0">
            <a:spAutoFit/>
          </a:bodyPr>
          <a:lstStyle/>
          <a:p>
            <a:pPr algn="ctr"/>
            <a:r>
              <a:rPr lang="hu-HU" sz="900" b="1" dirty="0" smtClean="0">
                <a:solidFill>
                  <a:srgbClr val="FF0000"/>
                </a:solidFill>
              </a:rPr>
              <a:t>Szükséges</a:t>
            </a:r>
            <a:r>
              <a:rPr lang="hu-HU" sz="900" b="1" dirty="0" smtClean="0">
                <a:solidFill>
                  <a:srgbClr val="0070C0"/>
                </a:solidFill>
              </a:rPr>
              <a:t> </a:t>
            </a:r>
            <a:r>
              <a:rPr lang="hu-HU" sz="900" b="1" dirty="0" smtClean="0">
                <a:solidFill>
                  <a:srgbClr val="FF0000"/>
                </a:solidFill>
              </a:rPr>
              <a:t>megtakarítás</a:t>
            </a:r>
            <a:endParaRPr lang="de-DE" sz="900" b="1" dirty="0">
              <a:solidFill>
                <a:srgbClr val="FF0000"/>
              </a:solidFill>
            </a:endParaRPr>
          </a:p>
        </p:txBody>
      </p:sp>
      <p:sp>
        <p:nvSpPr>
          <p:cNvPr id="10" name="Textfeld 9"/>
          <p:cNvSpPr txBox="1"/>
          <p:nvPr/>
        </p:nvSpPr>
        <p:spPr>
          <a:xfrm>
            <a:off x="7776376" y="5502790"/>
            <a:ext cx="1304014" cy="369332"/>
          </a:xfrm>
          <a:prstGeom prst="rect">
            <a:avLst/>
          </a:prstGeom>
          <a:noFill/>
        </p:spPr>
        <p:txBody>
          <a:bodyPr wrap="square" rtlCol="0">
            <a:spAutoFit/>
          </a:bodyPr>
          <a:lstStyle/>
          <a:p>
            <a:pPr algn="ctr"/>
            <a:r>
              <a:rPr lang="hu-HU" sz="900" b="1" dirty="0" smtClean="0">
                <a:solidFill>
                  <a:srgbClr val="FF0000"/>
                </a:solidFill>
              </a:rPr>
              <a:t>Rendelkezésre</a:t>
            </a:r>
            <a:r>
              <a:rPr lang="hu-HU" sz="900" b="1" dirty="0" smtClean="0">
                <a:solidFill>
                  <a:srgbClr val="0070C0"/>
                </a:solidFill>
              </a:rPr>
              <a:t>  </a:t>
            </a:r>
            <a:r>
              <a:rPr lang="hu-HU" sz="900" b="1" dirty="0" smtClean="0">
                <a:solidFill>
                  <a:srgbClr val="FF0000"/>
                </a:solidFill>
              </a:rPr>
              <a:t>álló</a:t>
            </a:r>
            <a:r>
              <a:rPr lang="hu-HU" sz="900" b="1" dirty="0" smtClean="0">
                <a:solidFill>
                  <a:srgbClr val="0070C0"/>
                </a:solidFill>
              </a:rPr>
              <a:t> </a:t>
            </a:r>
            <a:r>
              <a:rPr lang="hu-HU" sz="900" b="1" dirty="0" smtClean="0">
                <a:solidFill>
                  <a:srgbClr val="FF0000"/>
                </a:solidFill>
              </a:rPr>
              <a:t>megújuló</a:t>
            </a:r>
            <a:r>
              <a:rPr lang="hu-HU" sz="900" b="1" dirty="0" smtClean="0">
                <a:solidFill>
                  <a:srgbClr val="0070C0"/>
                </a:solidFill>
              </a:rPr>
              <a:t> </a:t>
            </a:r>
            <a:r>
              <a:rPr lang="hu-HU" sz="900" b="1" dirty="0" smtClean="0">
                <a:solidFill>
                  <a:srgbClr val="FF0000"/>
                </a:solidFill>
              </a:rPr>
              <a:t>energia</a:t>
            </a:r>
            <a:endParaRPr lang="de-DE" sz="900" b="1" dirty="0">
              <a:solidFill>
                <a:srgbClr val="FF0000"/>
              </a:solidFill>
            </a:endParaRPr>
          </a:p>
        </p:txBody>
      </p:sp>
    </p:spTree>
    <p:extLst>
      <p:ext uri="{BB962C8B-B14F-4D97-AF65-F5344CB8AC3E}">
        <p14:creationId xmlns:p14="http://schemas.microsoft.com/office/powerpoint/2010/main" val="3318924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180000"/>
            <a:ext cx="6639338" cy="719294"/>
          </a:xfrm>
        </p:spPr>
        <p:txBody>
          <a:bodyPr/>
          <a:lstStyle/>
          <a:p>
            <a:pPr>
              <a:lnSpc>
                <a:spcPct val="115000"/>
              </a:lnSpc>
              <a:spcAft>
                <a:spcPts val="1000"/>
              </a:spcAft>
            </a:pPr>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cs typeface="DIN-Light"/>
              </a:rPr>
              <a:t>HOGYAN valósulhat meg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endParaRPr lang="de-DE" sz="2000" dirty="0">
              <a:solidFill>
                <a:srgbClr val="FF0000"/>
              </a:solidFill>
              <a:cs typeface="DIN-Light"/>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14</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pic>
        <p:nvPicPr>
          <p:cNvPr id="11" name="Bild 10"/>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552388" cy="3857413"/>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r>
              <a:rPr lang="de-DE" dirty="0" smtClean="0">
                <a:solidFill>
                  <a:srgbClr val="006236"/>
                </a:solidFill>
              </a:rPr>
              <a:t>Ergebnisse auf einen Blick</a:t>
            </a:r>
            <a:endParaRPr lang="hu-HU" dirty="0" smtClean="0">
              <a:solidFill>
                <a:srgbClr val="006236"/>
              </a:solidFill>
            </a:endParaRPr>
          </a:p>
          <a:p>
            <a:pPr marL="18000"/>
            <a:endParaRPr lang="hu-HU" dirty="0">
              <a:solidFill>
                <a:srgbClr val="006236"/>
              </a:solidFill>
            </a:endParaRPr>
          </a:p>
          <a:p>
            <a:pPr marL="18000"/>
            <a:r>
              <a:rPr lang="hu-HU" dirty="0" smtClean="0">
                <a:solidFill>
                  <a:srgbClr val="FF0000"/>
                </a:solidFill>
              </a:rPr>
              <a:t>Eredmények felvillantása</a:t>
            </a:r>
            <a:endParaRPr lang="de-DE" dirty="0">
              <a:solidFill>
                <a:srgbClr val="FF0000"/>
              </a:solidFill>
            </a:endParaRPr>
          </a:p>
          <a:p>
            <a:pPr marL="18000"/>
            <a:endParaRPr lang="de-DE" dirty="0"/>
          </a:p>
          <a:p>
            <a:pPr marL="18000"/>
            <a:endParaRPr lang="de-DE" dirty="0"/>
          </a:p>
          <a:p>
            <a:pPr marL="18000"/>
            <a:endParaRPr lang="de-DE"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098" y="1037773"/>
            <a:ext cx="5040000" cy="543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2583389" y="1368000"/>
            <a:ext cx="6480175" cy="3416320"/>
          </a:xfrm>
          <a:prstGeom prst="rect">
            <a:avLst/>
          </a:prstGeom>
          <a:solidFill>
            <a:schemeClr val="bg1"/>
          </a:solidFill>
          <a:ln w="38100">
            <a:solidFill>
              <a:schemeClr val="accent1">
                <a:lumMod val="75000"/>
              </a:schemeClr>
            </a:solidFill>
          </a:ln>
        </p:spPr>
        <p:txBody>
          <a:bodyPr>
            <a:spAutoFit/>
          </a:bodyPr>
          <a:lstStyle/>
          <a:p>
            <a:pPr>
              <a:defRPr/>
            </a:pPr>
            <a:r>
              <a:rPr lang="de-DE" i="1" dirty="0">
                <a:solidFill>
                  <a:schemeClr val="tx1">
                    <a:lumMod val="65000"/>
                    <a:lumOff val="35000"/>
                  </a:schemeClr>
                </a:solidFill>
                <a:latin typeface="+mn-lt"/>
                <a:ea typeface="ヒラギノ角ゴ ProN W3" charset="-128"/>
                <a:cs typeface="+mn-cs"/>
                <a:sym typeface="Arial" charset="0"/>
              </a:rPr>
              <a:t>„Mit dem Energie- und Klimaschutzkonzept legen wir die Grundlage für die Ermittlung des Potenzials zur Gewinnung und den Einsatz Erneuerbarer Energien wie z.B. der Solarenergie oder Wasserkraft im Landkreis Karlsruhe. Damit lassen sich zukunftsweisende energiepolitische Entscheidungen im Landkreis und in den Kommunen treffen</a:t>
            </a:r>
            <a:r>
              <a:rPr lang="de-DE" i="1" dirty="0" smtClean="0">
                <a:solidFill>
                  <a:schemeClr val="tx1">
                    <a:lumMod val="65000"/>
                    <a:lumOff val="35000"/>
                  </a:schemeClr>
                </a:solidFill>
                <a:latin typeface="+mn-lt"/>
                <a:ea typeface="ヒラギノ角ゴ ProN W3" charset="-128"/>
                <a:cs typeface="+mn-cs"/>
                <a:sym typeface="Arial" charset="0"/>
              </a:rPr>
              <a:t>.“</a:t>
            </a:r>
            <a:endParaRPr lang="hu-HU" i="1" dirty="0" smtClean="0">
              <a:solidFill>
                <a:schemeClr val="tx1">
                  <a:lumMod val="65000"/>
                  <a:lumOff val="35000"/>
                </a:schemeClr>
              </a:solidFill>
              <a:latin typeface="+mn-lt"/>
              <a:ea typeface="ヒラギノ角ゴ ProN W3" charset="-128"/>
              <a:cs typeface="+mn-cs"/>
              <a:sym typeface="Arial" charset="0"/>
            </a:endParaRPr>
          </a:p>
          <a:p>
            <a:pPr>
              <a:defRPr/>
            </a:pPr>
            <a:endParaRPr lang="hu-HU" i="1" dirty="0">
              <a:solidFill>
                <a:schemeClr val="tx1">
                  <a:lumMod val="65000"/>
                  <a:lumOff val="35000"/>
                </a:schemeClr>
              </a:solidFill>
              <a:ea typeface="ヒラギノ角ゴ ProN W3" charset="-128"/>
              <a:sym typeface="Arial" charset="0"/>
            </a:endParaRPr>
          </a:p>
          <a:p>
            <a:pPr>
              <a:defRPr/>
            </a:pPr>
            <a:r>
              <a:rPr lang="hu-HU" i="1" dirty="0" smtClean="0">
                <a:solidFill>
                  <a:srgbClr val="FF0000"/>
                </a:solidFill>
                <a:ea typeface="ヒラギノ角ゴ ProN W3" charset="-128"/>
                <a:sym typeface="Arial" charset="0"/>
              </a:rPr>
              <a:t>„Az energia- és klímavédelmi koncepcióval letesszük az alapot a megújuló energiák kiaknázási és felhasználási lehetőségeinek  felkutatására, (pl. </a:t>
            </a:r>
            <a:r>
              <a:rPr lang="hu-HU" i="1" dirty="0">
                <a:solidFill>
                  <a:srgbClr val="FF0000"/>
                </a:solidFill>
                <a:ea typeface="ヒラギノ角ゴ ProN W3" charset="-128"/>
                <a:sym typeface="Arial" charset="0"/>
              </a:rPr>
              <a:t>a</a:t>
            </a:r>
            <a:r>
              <a:rPr lang="hu-HU" i="1" dirty="0" smtClean="0">
                <a:solidFill>
                  <a:srgbClr val="FF0000"/>
                </a:solidFill>
                <a:ea typeface="ヒラギノ角ゴ ProN W3" charset="-128"/>
                <a:sym typeface="Arial" charset="0"/>
              </a:rPr>
              <a:t> nap- és vízenergia) Karlsruhe megyében. Ezzel jövőbe mutató energiapolitikai döntéseket tudunk hozni a megyében és a községekben.”</a:t>
            </a:r>
            <a:r>
              <a:rPr lang="hu-HU" i="1" dirty="0" smtClean="0">
                <a:solidFill>
                  <a:schemeClr val="tx1">
                    <a:lumMod val="65000"/>
                    <a:lumOff val="35000"/>
                  </a:schemeClr>
                </a:solidFill>
                <a:ea typeface="ヒラギノ角ゴ ProN W3" charset="-128"/>
                <a:sym typeface="Arial" charset="0"/>
              </a:rPr>
              <a:t>   </a:t>
            </a:r>
            <a:endParaRPr lang="de-DE" i="1" dirty="0">
              <a:solidFill>
                <a:schemeClr val="tx1">
                  <a:lumMod val="65000"/>
                  <a:lumOff val="35000"/>
                </a:schemeClr>
              </a:solidFill>
              <a:latin typeface="+mn-lt"/>
              <a:ea typeface="ヒラギノ角ゴ ProN W3" charset="-128"/>
              <a:cs typeface="+mn-cs"/>
              <a:sym typeface="Arial" charset="0"/>
            </a:endParaRPr>
          </a:p>
        </p:txBody>
      </p:sp>
    </p:spTree>
    <p:extLst>
      <p:ext uri="{BB962C8B-B14F-4D97-AF65-F5344CB8AC3E}">
        <p14:creationId xmlns:p14="http://schemas.microsoft.com/office/powerpoint/2010/main" val="34301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134"/>
            <a:ext cx="6619875" cy="746102"/>
          </a:xfrm>
        </p:spPr>
        <p:txBody>
          <a:bodyPr/>
          <a:lstStyle/>
          <a:p>
            <a:pPr>
              <a:lnSpc>
                <a:spcPct val="115000"/>
              </a:lnSpc>
              <a:spcAft>
                <a:spcPts val="1000"/>
              </a:spcAft>
            </a:pPr>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latin typeface="DIN-Light"/>
                <a:cs typeface="DIN-Light"/>
              </a:rPr>
              <a:t>HOGYAN valósulhat meg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r>
              <a:rPr lang="hu-HU" sz="2000" spc="300" dirty="0" smtClean="0">
                <a:solidFill>
                  <a:srgbClr val="FF0000"/>
                </a:solidFill>
                <a:latin typeface="DIN-Light"/>
                <a:cs typeface="DIN-Light"/>
              </a:rPr>
              <a:t>?</a:t>
            </a:r>
            <a:endParaRPr lang="de-DE" sz="2000" dirty="0">
              <a:solidFill>
                <a:srgbClr val="FF0000"/>
              </a:solidFill>
              <a:latin typeface="DIN-Light"/>
              <a:cs typeface="DIN-Light"/>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15</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pic>
        <p:nvPicPr>
          <p:cNvPr id="11" name="Bild 10"/>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552388" cy="3857413"/>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endParaRPr lang="hu-HU" dirty="0" smtClean="0">
              <a:solidFill>
                <a:srgbClr val="006236"/>
              </a:solidFill>
            </a:endParaRPr>
          </a:p>
          <a:p>
            <a:pPr marL="18000"/>
            <a:endParaRPr lang="hu-HU" dirty="0">
              <a:solidFill>
                <a:srgbClr val="006236"/>
              </a:solidFill>
            </a:endParaRPr>
          </a:p>
          <a:p>
            <a:pPr marL="18000"/>
            <a:endParaRPr lang="hu-HU" dirty="0" smtClean="0">
              <a:solidFill>
                <a:srgbClr val="006236"/>
              </a:solidFill>
            </a:endParaRPr>
          </a:p>
          <a:p>
            <a:pPr marL="18000"/>
            <a:endParaRPr lang="hu-HU" dirty="0">
              <a:solidFill>
                <a:srgbClr val="006236"/>
              </a:solidFill>
            </a:endParaRPr>
          </a:p>
          <a:p>
            <a:pPr marL="18000"/>
            <a:endParaRPr lang="hu-HU" dirty="0" smtClean="0">
              <a:solidFill>
                <a:srgbClr val="006236"/>
              </a:solidFill>
            </a:endParaRPr>
          </a:p>
          <a:p>
            <a:pPr marL="18000"/>
            <a:r>
              <a:rPr lang="de-DE" dirty="0" smtClean="0">
                <a:solidFill>
                  <a:srgbClr val="006236"/>
                </a:solidFill>
              </a:rPr>
              <a:t>Themenbereiche</a:t>
            </a:r>
            <a:endParaRPr lang="hu-HU" dirty="0" smtClean="0">
              <a:solidFill>
                <a:srgbClr val="006236"/>
              </a:solidFill>
            </a:endParaRPr>
          </a:p>
          <a:p>
            <a:pPr marL="18000"/>
            <a:endParaRPr lang="hu-HU" dirty="0">
              <a:solidFill>
                <a:srgbClr val="006236"/>
              </a:solidFill>
            </a:endParaRPr>
          </a:p>
          <a:p>
            <a:pPr marL="18000"/>
            <a:r>
              <a:rPr lang="hu-HU" dirty="0" smtClean="0">
                <a:solidFill>
                  <a:srgbClr val="FF0000"/>
                </a:solidFill>
              </a:rPr>
              <a:t>Tematikus területek</a:t>
            </a:r>
          </a:p>
          <a:p>
            <a:pPr marL="18000"/>
            <a:endParaRPr lang="hu-HU" dirty="0">
              <a:solidFill>
                <a:srgbClr val="006236"/>
              </a:solidFill>
            </a:endParaRPr>
          </a:p>
          <a:p>
            <a:pPr marL="18000"/>
            <a:endParaRPr lang="de-DE" dirty="0">
              <a:solidFill>
                <a:srgbClr val="006236"/>
              </a:solidFill>
            </a:endParaRPr>
          </a:p>
          <a:p>
            <a:pPr marL="18000"/>
            <a:endParaRPr lang="de-DE" dirty="0"/>
          </a:p>
          <a:p>
            <a:pPr marL="18000"/>
            <a:endParaRPr lang="de-DE" dirty="0"/>
          </a:p>
          <a:p>
            <a:pPr marL="18000"/>
            <a:endParaRPr lang="de-DE" dirty="0"/>
          </a:p>
        </p:txBody>
      </p:sp>
      <p:pic>
        <p:nvPicPr>
          <p:cNvPr id="8" name="Bildplatzhalt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8527" y="1178102"/>
            <a:ext cx="511016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910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95250"/>
            <a:ext cx="6528020" cy="804044"/>
          </a:xfrm>
        </p:spPr>
        <p:txBody>
          <a:bodyPr/>
          <a:lstStyle/>
          <a:p>
            <a:pPr>
              <a:lnSpc>
                <a:spcPct val="115000"/>
              </a:lnSpc>
              <a:spcAft>
                <a:spcPts val="1000"/>
              </a:spcAft>
            </a:pPr>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br>
              <a:rPr lang="de-DE" sz="2000" spc="300" dirty="0" smtClean="0">
                <a:latin typeface="DIN-Light"/>
                <a:cs typeface="DIN-Light"/>
              </a:rPr>
            </a:br>
            <a:r>
              <a:rPr lang="hu-HU" sz="2000" spc="300" dirty="0" smtClean="0">
                <a:solidFill>
                  <a:srgbClr val="FF0000"/>
                </a:solidFill>
                <a:latin typeface="DIN-Light"/>
                <a:cs typeface="DIN-Light"/>
              </a:rPr>
              <a:t>Hogyan valósulhat meg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r>
              <a:rPr lang="hu-HU" sz="2000" spc="300" dirty="0" smtClean="0">
                <a:solidFill>
                  <a:srgbClr val="FF0000"/>
                </a:solidFill>
                <a:cs typeface="DIN-Light"/>
              </a:rPr>
              <a:t>?</a:t>
            </a:r>
            <a:endParaRPr lang="de-DE" sz="2000" dirty="0">
              <a:cs typeface="DIN-Light"/>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16</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pic>
        <p:nvPicPr>
          <p:cNvPr id="11" name="Bild 10"/>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552388" cy="3857413"/>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r>
              <a:rPr lang="de-DE" dirty="0" smtClean="0">
                <a:solidFill>
                  <a:srgbClr val="006236"/>
                </a:solidFill>
              </a:rPr>
              <a:t>Datengrundlagen</a:t>
            </a:r>
            <a:endParaRPr lang="hu-HU" dirty="0" smtClean="0">
              <a:solidFill>
                <a:srgbClr val="006236"/>
              </a:solidFill>
            </a:endParaRPr>
          </a:p>
          <a:p>
            <a:pPr marL="18000"/>
            <a:r>
              <a:rPr lang="hu-HU" dirty="0" smtClean="0">
                <a:solidFill>
                  <a:srgbClr val="FF0000"/>
                </a:solidFill>
              </a:rPr>
              <a:t>Adatalapok</a:t>
            </a:r>
            <a:endParaRPr lang="de-DE" dirty="0">
              <a:solidFill>
                <a:srgbClr val="FF0000"/>
              </a:solidFill>
            </a:endParaRPr>
          </a:p>
          <a:p>
            <a:pPr marL="18000"/>
            <a:endParaRPr lang="de-DE" dirty="0"/>
          </a:p>
          <a:p>
            <a:pPr marL="18000"/>
            <a:endParaRPr lang="de-DE" dirty="0"/>
          </a:p>
          <a:p>
            <a:pPr marL="18000"/>
            <a:endParaRPr lang="de-DE" dirty="0"/>
          </a:p>
        </p:txBody>
      </p:sp>
      <p:grpSp>
        <p:nvGrpSpPr>
          <p:cNvPr id="8" name="Gruppieren 7"/>
          <p:cNvGrpSpPr>
            <a:grpSpLocks noChangeAspect="1"/>
          </p:cNvGrpSpPr>
          <p:nvPr/>
        </p:nvGrpSpPr>
        <p:grpSpPr>
          <a:xfrm>
            <a:off x="701436" y="2413596"/>
            <a:ext cx="2588312" cy="3223940"/>
            <a:chOff x="1290594" y="1699455"/>
            <a:chExt cx="5345890" cy="6658714"/>
          </a:xfrm>
        </p:grpSpPr>
        <p:pic>
          <p:nvPicPr>
            <p:cNvPr id="9" name="Grafik 8" descr="ALK_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594" y="1699455"/>
              <a:ext cx="5204799" cy="4432657"/>
            </a:xfrm>
            <a:prstGeom prst="rect">
              <a:avLst/>
            </a:prstGeom>
            <a:ln w="25400">
              <a:solidFill>
                <a:schemeClr val="bg1">
                  <a:lumMod val="75000"/>
                </a:schemeClr>
              </a:solidFill>
            </a:ln>
          </p:spPr>
        </p:pic>
        <p:sp>
          <p:nvSpPr>
            <p:cNvPr id="10" name="Rechteck 11"/>
            <p:cNvSpPr>
              <a:spLocks noChangeArrowheads="1"/>
            </p:cNvSpPr>
            <p:nvPr/>
          </p:nvSpPr>
          <p:spPr bwMode="auto">
            <a:xfrm>
              <a:off x="1290594" y="7595352"/>
              <a:ext cx="5345890" cy="762817"/>
            </a:xfrm>
            <a:prstGeom prst="rect">
              <a:avLst/>
            </a:prstGeom>
            <a:solidFill>
              <a:schemeClr val="bg1"/>
            </a:solidFill>
            <a:ln w="9525">
              <a:noFill/>
              <a:miter lim="800000"/>
              <a:headEnd/>
              <a:tailEnd/>
            </a:ln>
          </p:spPr>
          <p:txBody>
            <a:bodyPr wrap="square">
              <a:spAutoFit/>
            </a:bodyPr>
            <a:lstStyle/>
            <a:p>
              <a:r>
                <a:rPr lang="de-DE" sz="1800" dirty="0">
                  <a:latin typeface="Verdana" pitchFamily="34" charset="0"/>
                  <a:ea typeface="Verdana" pitchFamily="34" charset="0"/>
                  <a:cs typeface="Verdana" pitchFamily="34" charset="0"/>
                </a:rPr>
                <a:t>Gebäudegrundrisse</a:t>
              </a:r>
              <a:r>
                <a:rPr lang="de-DE" sz="1600" dirty="0">
                  <a:latin typeface="Verdana" pitchFamily="34" charset="0"/>
                  <a:ea typeface="Verdana" pitchFamily="34" charset="0"/>
                  <a:cs typeface="Verdana" pitchFamily="34" charset="0"/>
                </a:rPr>
                <a:t> </a:t>
              </a:r>
            </a:p>
          </p:txBody>
        </p:sp>
      </p:grpSp>
      <p:grpSp>
        <p:nvGrpSpPr>
          <p:cNvPr id="12" name="Gruppieren 11"/>
          <p:cNvGrpSpPr>
            <a:grpSpLocks noChangeAspect="1"/>
          </p:cNvGrpSpPr>
          <p:nvPr/>
        </p:nvGrpSpPr>
        <p:grpSpPr>
          <a:xfrm>
            <a:off x="3549990" y="2378522"/>
            <a:ext cx="2520000" cy="3347556"/>
            <a:chOff x="1781503" y="2050921"/>
            <a:chExt cx="5155325" cy="6848311"/>
          </a:xfrm>
        </p:grpSpPr>
        <p:pic>
          <p:nvPicPr>
            <p:cNvPr id="13" name="Grafik 12" descr="Lasersca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503" y="2050921"/>
              <a:ext cx="5155325" cy="4532992"/>
            </a:xfrm>
            <a:prstGeom prst="rect">
              <a:avLst/>
            </a:prstGeom>
            <a:ln w="25400">
              <a:solidFill>
                <a:schemeClr val="bg1">
                  <a:lumMod val="75000"/>
                </a:schemeClr>
              </a:solidFill>
            </a:ln>
          </p:spPr>
        </p:pic>
        <p:sp>
          <p:nvSpPr>
            <p:cNvPr id="14" name="Rechteck 9"/>
            <p:cNvSpPr>
              <a:spLocks noChangeArrowheads="1"/>
            </p:cNvSpPr>
            <p:nvPr/>
          </p:nvSpPr>
          <p:spPr bwMode="auto">
            <a:xfrm>
              <a:off x="1876038" y="7576991"/>
              <a:ext cx="5060790" cy="1322241"/>
            </a:xfrm>
            <a:prstGeom prst="rect">
              <a:avLst/>
            </a:prstGeom>
            <a:noFill/>
            <a:ln w="9525">
              <a:noFill/>
              <a:miter lim="800000"/>
              <a:headEnd/>
              <a:tailEnd/>
            </a:ln>
          </p:spPr>
          <p:txBody>
            <a:bodyPr wrap="square">
              <a:spAutoFit/>
            </a:bodyPr>
            <a:lstStyle/>
            <a:p>
              <a:r>
                <a:rPr lang="de-DE" sz="1800" dirty="0" smtClean="0">
                  <a:latin typeface="Verdana" pitchFamily="34" charset="0"/>
                  <a:ea typeface="Verdana" pitchFamily="34" charset="0"/>
                  <a:cs typeface="Verdana" pitchFamily="34" charset="0"/>
                </a:rPr>
                <a:t>Digitales Oberflächenmodell</a:t>
              </a:r>
              <a:endParaRPr lang="de-DE" sz="1800" dirty="0">
                <a:latin typeface="Verdana" pitchFamily="34" charset="0"/>
                <a:ea typeface="Verdana" pitchFamily="34" charset="0"/>
                <a:cs typeface="Verdana" pitchFamily="34" charset="0"/>
              </a:endParaRPr>
            </a:p>
          </p:txBody>
        </p:sp>
      </p:grpSp>
      <p:grpSp>
        <p:nvGrpSpPr>
          <p:cNvPr id="16" name="Gruppieren 15"/>
          <p:cNvGrpSpPr>
            <a:grpSpLocks noChangeAspect="1"/>
          </p:cNvGrpSpPr>
          <p:nvPr/>
        </p:nvGrpSpPr>
        <p:grpSpPr>
          <a:xfrm>
            <a:off x="6448265" y="2413596"/>
            <a:ext cx="2705518" cy="3173982"/>
            <a:chOff x="2580563" y="2900854"/>
            <a:chExt cx="5574051" cy="6539205"/>
          </a:xfrm>
        </p:grpSpPr>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0563" y="2900854"/>
              <a:ext cx="5191837" cy="4492835"/>
            </a:xfrm>
            <a:prstGeom prst="rect">
              <a:avLst/>
            </a:prstGeom>
            <a:noFill/>
            <a:ln w="25400">
              <a:solidFill>
                <a:schemeClr val="bg1">
                  <a:lumMod val="75000"/>
                </a:schemeClr>
              </a:solidFill>
              <a:miter lim="800000"/>
              <a:headEnd/>
              <a:tailEnd/>
            </a:ln>
          </p:spPr>
        </p:pic>
        <p:sp>
          <p:nvSpPr>
            <p:cNvPr id="18" name="Rechteck 8"/>
            <p:cNvSpPr>
              <a:spLocks noChangeArrowheads="1"/>
            </p:cNvSpPr>
            <p:nvPr/>
          </p:nvSpPr>
          <p:spPr bwMode="auto">
            <a:xfrm>
              <a:off x="2580563" y="8679142"/>
              <a:ext cx="5574051" cy="760917"/>
            </a:xfrm>
            <a:prstGeom prst="rect">
              <a:avLst/>
            </a:prstGeom>
            <a:noFill/>
            <a:ln w="9525">
              <a:noFill/>
              <a:miter lim="800000"/>
              <a:headEnd/>
              <a:tailEnd/>
            </a:ln>
          </p:spPr>
          <p:txBody>
            <a:bodyPr wrap="square">
              <a:spAutoFit/>
            </a:bodyPr>
            <a:lstStyle/>
            <a:p>
              <a:r>
                <a:rPr lang="de-DE" sz="1800" dirty="0" smtClean="0">
                  <a:latin typeface="Verdana" pitchFamily="34" charset="0"/>
                  <a:ea typeface="Verdana" pitchFamily="34" charset="0"/>
                  <a:cs typeface="Verdana" pitchFamily="34" charset="0"/>
                </a:rPr>
                <a:t>3D-Gebäudemodelle</a:t>
              </a:r>
              <a:endParaRPr lang="de-DE" sz="1800" dirty="0">
                <a:latin typeface="Verdana" pitchFamily="34" charset="0"/>
                <a:ea typeface="Verdana" pitchFamily="34" charset="0"/>
                <a:cs typeface="Verdana" pitchFamily="34" charset="0"/>
              </a:endParaRPr>
            </a:p>
          </p:txBody>
        </p:sp>
      </p:grpSp>
      <p:sp>
        <p:nvSpPr>
          <p:cNvPr id="6" name="Textfeld 5"/>
          <p:cNvSpPr txBox="1"/>
          <p:nvPr/>
        </p:nvSpPr>
        <p:spPr>
          <a:xfrm>
            <a:off x="701436" y="5727864"/>
            <a:ext cx="2520000" cy="369332"/>
          </a:xfrm>
          <a:prstGeom prst="rect">
            <a:avLst/>
          </a:prstGeom>
          <a:noFill/>
        </p:spPr>
        <p:txBody>
          <a:bodyPr wrap="square" rtlCol="0">
            <a:spAutoFit/>
          </a:bodyPr>
          <a:lstStyle/>
          <a:p>
            <a:r>
              <a:rPr lang="hu-HU" dirty="0" smtClean="0">
                <a:solidFill>
                  <a:srgbClr val="FF0000"/>
                </a:solidFill>
              </a:rPr>
              <a:t>Épületalaprajzok</a:t>
            </a:r>
            <a:endParaRPr lang="de-DE" dirty="0">
              <a:solidFill>
                <a:srgbClr val="FF0000"/>
              </a:solidFill>
            </a:endParaRPr>
          </a:p>
        </p:txBody>
      </p:sp>
      <p:sp>
        <p:nvSpPr>
          <p:cNvPr id="7" name="Textfeld 6"/>
          <p:cNvSpPr txBox="1"/>
          <p:nvPr/>
        </p:nvSpPr>
        <p:spPr>
          <a:xfrm>
            <a:off x="3596200" y="5727864"/>
            <a:ext cx="2295717" cy="369332"/>
          </a:xfrm>
          <a:prstGeom prst="rect">
            <a:avLst/>
          </a:prstGeom>
          <a:noFill/>
        </p:spPr>
        <p:txBody>
          <a:bodyPr wrap="square" rtlCol="0">
            <a:spAutoFit/>
          </a:bodyPr>
          <a:lstStyle/>
          <a:p>
            <a:r>
              <a:rPr lang="hu-HU" dirty="0" smtClean="0">
                <a:solidFill>
                  <a:srgbClr val="FF0000"/>
                </a:solidFill>
              </a:rPr>
              <a:t>Digitális felületmodell</a:t>
            </a:r>
            <a:endParaRPr lang="de-DE" dirty="0">
              <a:solidFill>
                <a:srgbClr val="FF0000"/>
              </a:solidFill>
            </a:endParaRPr>
          </a:p>
        </p:txBody>
      </p:sp>
      <p:sp>
        <p:nvSpPr>
          <p:cNvPr id="19" name="Textfeld 18"/>
          <p:cNvSpPr txBox="1"/>
          <p:nvPr/>
        </p:nvSpPr>
        <p:spPr>
          <a:xfrm>
            <a:off x="6528021" y="5726078"/>
            <a:ext cx="2440244" cy="369332"/>
          </a:xfrm>
          <a:prstGeom prst="rect">
            <a:avLst/>
          </a:prstGeom>
          <a:noFill/>
        </p:spPr>
        <p:txBody>
          <a:bodyPr wrap="square" rtlCol="0">
            <a:spAutoFit/>
          </a:bodyPr>
          <a:lstStyle/>
          <a:p>
            <a:r>
              <a:rPr lang="hu-HU" dirty="0" smtClean="0">
                <a:solidFill>
                  <a:srgbClr val="FF0000"/>
                </a:solidFill>
              </a:rPr>
              <a:t>Digitális épületmodellek</a:t>
            </a:r>
            <a:endParaRPr lang="de-DE" dirty="0">
              <a:solidFill>
                <a:srgbClr val="FF0000"/>
              </a:solidFill>
            </a:endParaRPr>
          </a:p>
        </p:txBody>
      </p:sp>
    </p:spTree>
    <p:extLst>
      <p:ext uri="{BB962C8B-B14F-4D97-AF65-F5344CB8AC3E}">
        <p14:creationId xmlns:p14="http://schemas.microsoft.com/office/powerpoint/2010/main" val="155673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2" name="Titel 1"/>
          <p:cNvSpPr>
            <a:spLocks noGrp="1"/>
          </p:cNvSpPr>
          <p:nvPr>
            <p:ph type="title"/>
          </p:nvPr>
        </p:nvSpPr>
        <p:spPr>
          <a:xfrm>
            <a:off x="1111" y="0"/>
            <a:ext cx="7133114" cy="779228"/>
          </a:xfrm>
        </p:spPr>
        <p:txBody>
          <a:bodyPr/>
          <a:lstStyle/>
          <a:p>
            <a:r>
              <a:rPr lang="de-DE" sz="2000" dirty="0" smtClean="0"/>
              <a:t>WIE </a:t>
            </a:r>
            <a:r>
              <a:rPr lang="de-DE" sz="2000" dirty="0" smtClean="0">
                <a:latin typeface="DIN-Light" pitchFamily="2" charset="0"/>
              </a:rPr>
              <a:t>geht </a:t>
            </a:r>
            <a:r>
              <a:rPr lang="de-DE" sz="2000" dirty="0" err="1" smtClean="0">
                <a:latin typeface="DIN-Light" pitchFamily="2" charset="0"/>
              </a:rPr>
              <a:t>zeozweifre</a:t>
            </a:r>
            <a:r>
              <a:rPr lang="de-DE" sz="2000" spc="300" dirty="0" err="1" smtClean="0">
                <a:latin typeface="DIN-Light" pitchFamily="2" charset="0"/>
              </a:rPr>
              <a:t>i</a:t>
            </a:r>
            <a:r>
              <a:rPr lang="de-DE" spc="300" dirty="0" smtClean="0">
                <a:latin typeface="DIN-Light" pitchFamily="2" charset="0"/>
              </a:rPr>
              <a:t>?</a:t>
            </a:r>
            <a:r>
              <a:rPr lang="hu-HU" spc="300" dirty="0" smtClean="0">
                <a:latin typeface="DIN-Light" pitchFamily="2" charset="0"/>
              </a:rPr>
              <a:t/>
            </a:r>
            <a:br>
              <a:rPr lang="hu-HU" spc="300" dirty="0" smtClean="0">
                <a:latin typeface="DIN-Light" pitchFamily="2" charset="0"/>
              </a:rPr>
            </a:br>
            <a:r>
              <a:rPr lang="hu-HU" sz="2000" spc="300" dirty="0" smtClean="0">
                <a:solidFill>
                  <a:srgbClr val="FF0000"/>
                </a:solidFill>
                <a:latin typeface="DIN-Light" pitchFamily="2" charset="0"/>
              </a:rPr>
              <a:t>Hogyan valósulhat meg a CO2-mentesség?</a:t>
            </a:r>
            <a:endParaRPr lang="de-DE"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17</a:t>
            </a:fld>
            <a:endParaRPr lang="de-DE" dirty="0"/>
          </a:p>
        </p:txBody>
      </p:sp>
      <p:sp>
        <p:nvSpPr>
          <p:cNvPr id="9" name="Textplatzhalter 8"/>
          <p:cNvSpPr>
            <a:spLocks noGrp="1"/>
          </p:cNvSpPr>
          <p:nvPr>
            <p:ph type="body" sz="quarter" idx="14"/>
          </p:nvPr>
        </p:nvSpPr>
        <p:spPr>
          <a:xfrm>
            <a:off x="2836863" y="1314000"/>
            <a:ext cx="6131402" cy="4957298"/>
          </a:xfrm>
        </p:spPr>
        <p:txBody>
          <a:bodyPr>
            <a:normAutofit/>
          </a:bodyPr>
          <a:lstStyle/>
          <a:p>
            <a:pPr marL="18000" indent="0">
              <a:lnSpc>
                <a:spcPts val="2400"/>
              </a:lnSpc>
              <a:spcBef>
                <a:spcPts val="0"/>
              </a:spcBef>
              <a:buNone/>
            </a:pPr>
            <a:r>
              <a:rPr lang="de-DE" dirty="0" smtClean="0">
                <a:latin typeface="DIN-Medium"/>
                <a:cs typeface="DIN-Medium"/>
              </a:rPr>
              <a:t>Ist-Datenerfassung</a:t>
            </a:r>
            <a:r>
              <a:rPr lang="hu-HU" dirty="0" smtClean="0">
                <a:latin typeface="DIN-Medium"/>
                <a:cs typeface="DIN-Medium"/>
              </a:rPr>
              <a:t> </a:t>
            </a:r>
            <a:r>
              <a:rPr lang="hu-HU" dirty="0" smtClean="0">
                <a:solidFill>
                  <a:srgbClr val="FF0000"/>
                </a:solidFill>
                <a:latin typeface="DIN-Medium"/>
                <a:cs typeface="DIN-Medium"/>
              </a:rPr>
              <a:t>Tényleges állapot megállapítása</a:t>
            </a:r>
            <a:endParaRPr lang="de-DE" dirty="0">
              <a:latin typeface="DIN-Medium"/>
              <a:cs typeface="DIN-Medium"/>
            </a:endParaRPr>
          </a:p>
          <a:p>
            <a:pPr>
              <a:lnSpc>
                <a:spcPts val="2400"/>
              </a:lnSpc>
              <a:spcBef>
                <a:spcPts val="0"/>
              </a:spcBef>
            </a:pPr>
            <a:r>
              <a:rPr lang="de-DE" dirty="0"/>
              <a:t>Kommunale </a:t>
            </a:r>
            <a:r>
              <a:rPr lang="de-DE" dirty="0" smtClean="0"/>
              <a:t>Liegenschaften</a:t>
            </a:r>
            <a:r>
              <a:rPr lang="hu-HU" dirty="0" smtClean="0"/>
              <a:t> </a:t>
            </a:r>
            <a:r>
              <a:rPr lang="hu-HU" dirty="0" smtClean="0">
                <a:solidFill>
                  <a:srgbClr val="FF0000"/>
                </a:solidFill>
              </a:rPr>
              <a:t>Közösségi ingatlanok</a:t>
            </a:r>
            <a:endParaRPr lang="de-DE" dirty="0"/>
          </a:p>
          <a:p>
            <a:pPr>
              <a:lnSpc>
                <a:spcPts val="2400"/>
              </a:lnSpc>
              <a:spcBef>
                <a:spcPts val="0"/>
              </a:spcBef>
            </a:pPr>
            <a:r>
              <a:rPr lang="de-DE" dirty="0"/>
              <a:t>Private Haushalte /Gewerbe, Handel, </a:t>
            </a:r>
            <a:r>
              <a:rPr lang="de-DE" dirty="0" smtClean="0"/>
              <a:t>Dienstleistung</a:t>
            </a:r>
            <a:r>
              <a:rPr lang="hu-HU" dirty="0" smtClean="0"/>
              <a:t> </a:t>
            </a:r>
            <a:r>
              <a:rPr lang="hu-HU" dirty="0" smtClean="0">
                <a:solidFill>
                  <a:srgbClr val="FF0000"/>
                </a:solidFill>
              </a:rPr>
              <a:t>háztartások/kisipar, kereskedelem, szolgáltatások</a:t>
            </a:r>
            <a:endParaRPr lang="de-DE" dirty="0">
              <a:solidFill>
                <a:srgbClr val="FF0000"/>
              </a:solidFill>
            </a:endParaRPr>
          </a:p>
          <a:p>
            <a:pPr>
              <a:lnSpc>
                <a:spcPts val="2400"/>
              </a:lnSpc>
              <a:spcBef>
                <a:spcPts val="0"/>
              </a:spcBef>
            </a:pPr>
            <a:r>
              <a:rPr lang="de-DE" dirty="0" smtClean="0"/>
              <a:t>Industrie</a:t>
            </a:r>
            <a:r>
              <a:rPr lang="hu-HU" dirty="0" smtClean="0"/>
              <a:t> </a:t>
            </a:r>
            <a:r>
              <a:rPr lang="hu-HU" dirty="0" smtClean="0">
                <a:solidFill>
                  <a:srgbClr val="FF0000"/>
                </a:solidFill>
              </a:rPr>
              <a:t>Gyáripar</a:t>
            </a:r>
            <a:endParaRPr lang="de-DE" dirty="0">
              <a:solidFill>
                <a:srgbClr val="FF0000"/>
              </a:solidFill>
            </a:endParaRPr>
          </a:p>
          <a:p>
            <a:pPr>
              <a:lnSpc>
                <a:spcPts val="2400"/>
              </a:lnSpc>
              <a:spcBef>
                <a:spcPts val="0"/>
              </a:spcBef>
            </a:pPr>
            <a:r>
              <a:rPr lang="de-DE" dirty="0" smtClean="0"/>
              <a:t>Verkehr</a:t>
            </a:r>
            <a:r>
              <a:rPr lang="hu-HU" dirty="0" smtClean="0"/>
              <a:t> </a:t>
            </a:r>
            <a:r>
              <a:rPr lang="hu-HU" dirty="0" smtClean="0">
                <a:solidFill>
                  <a:srgbClr val="FF0000"/>
                </a:solidFill>
              </a:rPr>
              <a:t>Közlekedés</a:t>
            </a:r>
            <a:endParaRPr lang="de-DE" dirty="0"/>
          </a:p>
          <a:p>
            <a:pPr marL="18000" indent="0">
              <a:lnSpc>
                <a:spcPts val="2400"/>
              </a:lnSpc>
              <a:spcBef>
                <a:spcPts val="0"/>
              </a:spcBef>
              <a:buNone/>
            </a:pPr>
            <a:endParaRPr lang="de-DE" dirty="0"/>
          </a:p>
          <a:p>
            <a:pPr marL="18000" indent="0">
              <a:lnSpc>
                <a:spcPts val="2400"/>
              </a:lnSpc>
              <a:spcBef>
                <a:spcPts val="0"/>
              </a:spcBef>
              <a:buNone/>
            </a:pPr>
            <a:r>
              <a:rPr lang="de-DE" dirty="0"/>
              <a:t>Welcher Anteil der heute emittierten Mengen an CO</a:t>
            </a:r>
            <a:r>
              <a:rPr lang="de-DE" baseline="-25000" dirty="0"/>
              <a:t>2</a:t>
            </a:r>
            <a:r>
              <a:rPr lang="de-DE" dirty="0"/>
              <a:t> kann</a:t>
            </a:r>
          </a:p>
          <a:p>
            <a:pPr>
              <a:lnSpc>
                <a:spcPts val="2400"/>
              </a:lnSpc>
              <a:spcBef>
                <a:spcPts val="0"/>
              </a:spcBef>
            </a:pPr>
            <a:r>
              <a:rPr lang="de-DE" dirty="0"/>
              <a:t>durch technische Maßnahmen </a:t>
            </a:r>
            <a:r>
              <a:rPr lang="de-DE" dirty="0" smtClean="0"/>
              <a:t>sowie</a:t>
            </a:r>
            <a:endParaRPr lang="hu-HU" dirty="0" smtClean="0"/>
          </a:p>
          <a:p>
            <a:pPr>
              <a:spcBef>
                <a:spcPts val="0"/>
              </a:spcBef>
            </a:pPr>
            <a:r>
              <a:rPr lang="hu-HU" dirty="0" smtClean="0">
                <a:solidFill>
                  <a:srgbClr val="FF0000"/>
                </a:solidFill>
              </a:rPr>
              <a:t>A </a:t>
            </a:r>
            <a:r>
              <a:rPr lang="hu-HU" dirty="0">
                <a:solidFill>
                  <a:srgbClr val="FF0000"/>
                </a:solidFill>
              </a:rPr>
              <a:t>megállapított </a:t>
            </a:r>
            <a:r>
              <a:rPr lang="de-DE" sz="1400" dirty="0">
                <a:solidFill>
                  <a:srgbClr val="FF0000"/>
                </a:solidFill>
                <a:ea typeface="Calibri"/>
                <a:cs typeface="Times New Roman"/>
              </a:rPr>
              <a:t>CO</a:t>
            </a:r>
            <a:r>
              <a:rPr lang="de-DE" sz="1400" baseline="-25000" dirty="0">
                <a:solidFill>
                  <a:srgbClr val="FF0000"/>
                </a:solidFill>
                <a:ea typeface="Calibri"/>
                <a:cs typeface="Times New Roman"/>
              </a:rPr>
              <a:t>2 </a:t>
            </a:r>
            <a:r>
              <a:rPr lang="hu-HU" dirty="0" smtClean="0">
                <a:solidFill>
                  <a:srgbClr val="FF0000"/>
                </a:solidFill>
              </a:rPr>
              <a:t>-kibocsátásnak mekkora részét  lehet műszaki intézkedésekkel </a:t>
            </a:r>
            <a:r>
              <a:rPr lang="de-DE" dirty="0" smtClean="0"/>
              <a:t> </a:t>
            </a:r>
            <a:endParaRPr lang="de-DE" dirty="0"/>
          </a:p>
          <a:p>
            <a:pPr>
              <a:lnSpc>
                <a:spcPts val="2400"/>
              </a:lnSpc>
              <a:spcBef>
                <a:spcPts val="0"/>
              </a:spcBef>
            </a:pPr>
            <a:r>
              <a:rPr lang="de-DE" dirty="0"/>
              <a:t>durch Änderungen des </a:t>
            </a:r>
            <a:r>
              <a:rPr lang="de-DE" dirty="0" smtClean="0"/>
              <a:t>Nutzerverhaltens</a:t>
            </a:r>
            <a:br>
              <a:rPr lang="de-DE" dirty="0" smtClean="0"/>
            </a:br>
            <a:r>
              <a:rPr lang="de-DE" dirty="0" smtClean="0"/>
              <a:t>vermieden </a:t>
            </a:r>
            <a:r>
              <a:rPr lang="de-DE" dirty="0"/>
              <a:t>werden</a:t>
            </a:r>
            <a:r>
              <a:rPr lang="de-DE" dirty="0" smtClean="0"/>
              <a:t>?</a:t>
            </a:r>
            <a:endParaRPr lang="hu-HU" dirty="0" smtClean="0"/>
          </a:p>
          <a:p>
            <a:pPr>
              <a:lnSpc>
                <a:spcPts val="2400"/>
              </a:lnSpc>
              <a:spcBef>
                <a:spcPts val="0"/>
              </a:spcBef>
            </a:pPr>
            <a:r>
              <a:rPr lang="hu-HU" dirty="0">
                <a:solidFill>
                  <a:srgbClr val="FF0000"/>
                </a:solidFill>
              </a:rPr>
              <a:t>v</a:t>
            </a:r>
            <a:r>
              <a:rPr lang="hu-HU" dirty="0" smtClean="0">
                <a:solidFill>
                  <a:srgbClr val="FF0000"/>
                </a:solidFill>
              </a:rPr>
              <a:t>alamint a felhasználók szokásainak megváltoztatásával kiküszöbölni? </a:t>
            </a:r>
            <a:endParaRPr lang="de-DE" dirty="0">
              <a:solidFill>
                <a:srgbClr val="FF0000"/>
              </a:solidFill>
            </a:endParaRPr>
          </a:p>
        </p:txBody>
      </p:sp>
      <p:sp>
        <p:nvSpPr>
          <p:cNvPr id="10" name="Textplatzhalter 4"/>
          <p:cNvSpPr txBox="1">
            <a:spLocks/>
          </p:cNvSpPr>
          <p:nvPr/>
        </p:nvSpPr>
        <p:spPr>
          <a:xfrm>
            <a:off x="1" y="1332000"/>
            <a:ext cx="2513992" cy="3857413"/>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2000" dirty="0" smtClean="0">
                <a:solidFill>
                  <a:srgbClr val="006236"/>
                </a:solidFill>
              </a:rPr>
              <a:t>Methodik</a:t>
            </a:r>
            <a:endParaRPr lang="hu-HU" sz="2000" dirty="0" smtClean="0">
              <a:solidFill>
                <a:srgbClr val="006236"/>
              </a:solidFill>
            </a:endParaRPr>
          </a:p>
          <a:p>
            <a:pPr>
              <a:lnSpc>
                <a:spcPts val="2400"/>
              </a:lnSpc>
              <a:spcBef>
                <a:spcPts val="0"/>
              </a:spcBef>
            </a:pPr>
            <a:r>
              <a:rPr lang="hu-HU" sz="2000" dirty="0" smtClean="0">
                <a:solidFill>
                  <a:srgbClr val="FF0000"/>
                </a:solidFill>
              </a:rPr>
              <a:t>Módszertan</a:t>
            </a:r>
            <a:r>
              <a:rPr lang="de-DE" sz="2000" dirty="0" smtClean="0">
                <a:solidFill>
                  <a:srgbClr val="006236"/>
                </a:solidFill>
              </a:rPr>
              <a:t> </a:t>
            </a:r>
          </a:p>
          <a:p>
            <a:pPr>
              <a:lnSpc>
                <a:spcPts val="2400"/>
              </a:lnSpc>
              <a:spcBef>
                <a:spcPts val="0"/>
              </a:spcBef>
            </a:pPr>
            <a:endParaRPr lang="de-DE" sz="2000" dirty="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r>
              <a:rPr lang="de-DE" sz="2000" spc="-30" dirty="0">
                <a:solidFill>
                  <a:srgbClr val="006236"/>
                </a:solidFill>
              </a:rPr>
              <a:t>Ziel der </a:t>
            </a:r>
            <a:r>
              <a:rPr lang="de-DE" sz="2000" spc="-30" dirty="0" smtClean="0">
                <a:solidFill>
                  <a:srgbClr val="006236"/>
                </a:solidFill>
              </a:rPr>
              <a:t>Ermittlung</a:t>
            </a:r>
            <a:endParaRPr lang="hu-HU" sz="2000" spc="-30" dirty="0" smtClean="0">
              <a:solidFill>
                <a:srgbClr val="006236"/>
              </a:solidFill>
            </a:endParaRPr>
          </a:p>
          <a:p>
            <a:pPr>
              <a:lnSpc>
                <a:spcPts val="2400"/>
              </a:lnSpc>
              <a:spcBef>
                <a:spcPts val="0"/>
              </a:spcBef>
            </a:pPr>
            <a:r>
              <a:rPr lang="hu-HU" sz="2000" spc="-30" dirty="0" smtClean="0">
                <a:solidFill>
                  <a:srgbClr val="FF0000"/>
                </a:solidFill>
              </a:rPr>
              <a:t>A vizsgálat célja</a:t>
            </a:r>
          </a:p>
          <a:p>
            <a:pPr>
              <a:lnSpc>
                <a:spcPts val="2400"/>
              </a:lnSpc>
              <a:spcBef>
                <a:spcPts val="0"/>
              </a:spcBef>
            </a:pPr>
            <a:r>
              <a:rPr lang="de-DE" sz="2000" spc="-30" dirty="0" smtClean="0">
                <a:solidFill>
                  <a:srgbClr val="FF0000"/>
                </a:solidFill>
              </a:rPr>
              <a:t> </a:t>
            </a:r>
            <a:endParaRPr lang="de-DE" sz="2000" spc="-30" dirty="0">
              <a:solidFill>
                <a:srgbClr val="FF0000"/>
              </a:solidFill>
            </a:endParaRPr>
          </a:p>
        </p:txBody>
      </p:sp>
    </p:spTree>
    <p:extLst>
      <p:ext uri="{BB962C8B-B14F-4D97-AF65-F5344CB8AC3E}">
        <p14:creationId xmlns:p14="http://schemas.microsoft.com/office/powerpoint/2010/main" val="3754402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18</a:t>
            </a:fld>
            <a:endParaRPr lang="de-DE" dirty="0"/>
          </a:p>
        </p:txBody>
      </p:sp>
      <p:sp>
        <p:nvSpPr>
          <p:cNvPr id="7" name="Textplatzhalter 4"/>
          <p:cNvSpPr txBox="1">
            <a:spLocks/>
          </p:cNvSpPr>
          <p:nvPr/>
        </p:nvSpPr>
        <p:spPr>
          <a:xfrm>
            <a:off x="-121854" y="899294"/>
            <a:ext cx="2636454" cy="5647810"/>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800" dirty="0" smtClean="0">
                <a:solidFill>
                  <a:srgbClr val="006236"/>
                </a:solidFill>
              </a:rPr>
              <a:t>Ist-Energie-verbrauch 2010 </a:t>
            </a:r>
          </a:p>
          <a:p>
            <a:pPr>
              <a:lnSpc>
                <a:spcPts val="2400"/>
              </a:lnSpc>
              <a:spcBef>
                <a:spcPts val="0"/>
              </a:spcBef>
            </a:pPr>
            <a:r>
              <a:rPr lang="de-DE" sz="1800" dirty="0" smtClean="0">
                <a:solidFill>
                  <a:srgbClr val="006236"/>
                </a:solidFill>
              </a:rPr>
              <a:t>12.242.219 </a:t>
            </a:r>
            <a:r>
              <a:rPr lang="de-DE" sz="1800" dirty="0" err="1" smtClean="0">
                <a:solidFill>
                  <a:srgbClr val="006236"/>
                </a:solidFill>
              </a:rPr>
              <a:t>MWh</a:t>
            </a:r>
            <a:endParaRPr lang="de-DE" sz="1800" dirty="0" smtClean="0">
              <a:solidFill>
                <a:srgbClr val="006236"/>
              </a:solidFill>
            </a:endParaRPr>
          </a:p>
          <a:p>
            <a:pPr>
              <a:lnSpc>
                <a:spcPts val="2400"/>
              </a:lnSpc>
              <a:spcBef>
                <a:spcPts val="0"/>
              </a:spcBef>
            </a:pPr>
            <a:r>
              <a:rPr lang="de-DE" sz="1800" dirty="0" smtClean="0">
                <a:solidFill>
                  <a:srgbClr val="006236"/>
                </a:solidFill>
              </a:rPr>
              <a:t>aufgeteilt in die Sektoren</a:t>
            </a:r>
            <a:endParaRPr lang="hu-HU" sz="1800" dirty="0" smtClean="0">
              <a:solidFill>
                <a:srgbClr val="006236"/>
              </a:solidFill>
            </a:endParaRPr>
          </a:p>
          <a:p>
            <a:pPr>
              <a:lnSpc>
                <a:spcPts val="2400"/>
              </a:lnSpc>
              <a:spcBef>
                <a:spcPts val="0"/>
              </a:spcBef>
            </a:pPr>
            <a:endParaRPr lang="hu-HU" sz="1800" dirty="0" smtClean="0">
              <a:solidFill>
                <a:srgbClr val="006236"/>
              </a:solidFill>
            </a:endParaRPr>
          </a:p>
          <a:p>
            <a:pPr>
              <a:lnSpc>
                <a:spcPts val="2400"/>
              </a:lnSpc>
              <a:spcBef>
                <a:spcPts val="0"/>
              </a:spcBef>
            </a:pPr>
            <a:r>
              <a:rPr lang="hu-HU" sz="1800" dirty="0" smtClean="0">
                <a:solidFill>
                  <a:srgbClr val="FF0000"/>
                </a:solidFill>
              </a:rPr>
              <a:t>A tényleges energiafelhasználás 2010-ben 12.242.219 MWh a következő szektorokra oszlik fel:</a:t>
            </a:r>
            <a:r>
              <a:rPr lang="hu-HU" sz="1800" dirty="0" smtClean="0">
                <a:solidFill>
                  <a:srgbClr val="006236"/>
                </a:solidFill>
              </a:rPr>
              <a:t> </a:t>
            </a:r>
            <a:endParaRPr lang="de-DE" sz="1800" dirty="0" smtClean="0">
              <a:solidFill>
                <a:srgbClr val="FF0000"/>
              </a:solidFill>
            </a:endParaRPr>
          </a:p>
          <a:p>
            <a:pPr>
              <a:lnSpc>
                <a:spcPts val="2400"/>
              </a:lnSpc>
              <a:spcBef>
                <a:spcPts val="0"/>
              </a:spcBef>
            </a:pPr>
            <a:endParaRPr lang="de-DE" sz="2000" dirty="0">
              <a:solidFill>
                <a:srgbClr val="006236"/>
              </a:solidFill>
            </a:endParaRPr>
          </a:p>
          <a:p>
            <a:pPr>
              <a:lnSpc>
                <a:spcPts val="2400"/>
              </a:lnSpc>
              <a:spcBef>
                <a:spcPts val="0"/>
              </a:spcBef>
            </a:pPr>
            <a:r>
              <a:rPr lang="de-DE" sz="1800" dirty="0" smtClean="0">
                <a:solidFill>
                  <a:srgbClr val="006236"/>
                </a:solidFill>
              </a:rPr>
              <a:t>Strom</a:t>
            </a:r>
            <a:r>
              <a:rPr lang="hu-HU" sz="1800" dirty="0" smtClean="0">
                <a:solidFill>
                  <a:srgbClr val="006236"/>
                </a:solidFill>
              </a:rPr>
              <a:t>  </a:t>
            </a:r>
            <a:r>
              <a:rPr lang="hu-HU" sz="1800" dirty="0" smtClean="0">
                <a:solidFill>
                  <a:srgbClr val="FF0000"/>
                </a:solidFill>
              </a:rPr>
              <a:t>el.energia</a:t>
            </a:r>
            <a:r>
              <a:rPr lang="de-DE" sz="1800" dirty="0" smtClean="0">
                <a:solidFill>
                  <a:srgbClr val="006236"/>
                </a:solidFill>
              </a:rPr>
              <a:t>   </a:t>
            </a:r>
          </a:p>
          <a:p>
            <a:pPr>
              <a:lnSpc>
                <a:spcPts val="2400"/>
              </a:lnSpc>
              <a:spcBef>
                <a:spcPts val="0"/>
              </a:spcBef>
            </a:pPr>
            <a:r>
              <a:rPr lang="de-DE" sz="1800" dirty="0" smtClean="0">
                <a:solidFill>
                  <a:srgbClr val="006236"/>
                </a:solidFill>
              </a:rPr>
              <a:t>2.313.779 </a:t>
            </a:r>
            <a:r>
              <a:rPr lang="de-DE" sz="1800" dirty="0" err="1" smtClean="0">
                <a:solidFill>
                  <a:srgbClr val="006236"/>
                </a:solidFill>
              </a:rPr>
              <a:t>MWh</a:t>
            </a:r>
            <a:endParaRPr lang="de-DE" sz="1800" dirty="0">
              <a:solidFill>
                <a:srgbClr val="006236"/>
              </a:solidFill>
            </a:endParaRPr>
          </a:p>
          <a:p>
            <a:pPr>
              <a:lnSpc>
                <a:spcPts val="2400"/>
              </a:lnSpc>
              <a:spcBef>
                <a:spcPts val="0"/>
              </a:spcBef>
            </a:pPr>
            <a:r>
              <a:rPr lang="de-DE" sz="1800" dirty="0" smtClean="0">
                <a:solidFill>
                  <a:srgbClr val="006236"/>
                </a:solidFill>
              </a:rPr>
              <a:t>Wärme</a:t>
            </a:r>
            <a:r>
              <a:rPr lang="hu-HU" sz="1800" dirty="0" smtClean="0">
                <a:solidFill>
                  <a:srgbClr val="006236"/>
                </a:solidFill>
              </a:rPr>
              <a:t> </a:t>
            </a:r>
            <a:r>
              <a:rPr lang="hu-HU" sz="1800" dirty="0">
                <a:solidFill>
                  <a:srgbClr val="FF0000"/>
                </a:solidFill>
              </a:rPr>
              <a:t>h</a:t>
            </a:r>
            <a:r>
              <a:rPr lang="hu-HU" sz="1800" dirty="0" smtClean="0">
                <a:solidFill>
                  <a:srgbClr val="FF0000"/>
                </a:solidFill>
              </a:rPr>
              <a:t>őenergia</a:t>
            </a:r>
            <a:r>
              <a:rPr lang="de-DE" sz="1800" dirty="0" smtClean="0">
                <a:solidFill>
                  <a:srgbClr val="006236"/>
                </a:solidFill>
              </a:rPr>
              <a:t> </a:t>
            </a:r>
          </a:p>
          <a:p>
            <a:pPr>
              <a:lnSpc>
                <a:spcPts val="2400"/>
              </a:lnSpc>
              <a:spcBef>
                <a:spcPts val="0"/>
              </a:spcBef>
            </a:pPr>
            <a:r>
              <a:rPr lang="de-DE" sz="1800" dirty="0" smtClean="0">
                <a:solidFill>
                  <a:srgbClr val="006236"/>
                </a:solidFill>
              </a:rPr>
              <a:t>6.182.321 </a:t>
            </a:r>
            <a:r>
              <a:rPr lang="de-DE" sz="1800" dirty="0" err="1" smtClean="0">
                <a:solidFill>
                  <a:srgbClr val="006236"/>
                </a:solidFill>
              </a:rPr>
              <a:t>MWh</a:t>
            </a:r>
            <a:r>
              <a:rPr lang="de-DE" sz="1800" dirty="0" smtClean="0">
                <a:solidFill>
                  <a:srgbClr val="006236"/>
                </a:solidFill>
              </a:rPr>
              <a:t> </a:t>
            </a:r>
          </a:p>
          <a:p>
            <a:pPr>
              <a:lnSpc>
                <a:spcPts val="2400"/>
              </a:lnSpc>
              <a:spcBef>
                <a:spcPts val="0"/>
              </a:spcBef>
            </a:pPr>
            <a:r>
              <a:rPr lang="de-DE" sz="1800" dirty="0" smtClean="0">
                <a:solidFill>
                  <a:srgbClr val="006236"/>
                </a:solidFill>
              </a:rPr>
              <a:t>= 8.496.100 </a:t>
            </a:r>
            <a:r>
              <a:rPr lang="de-DE" sz="1800" dirty="0" err="1" smtClean="0">
                <a:solidFill>
                  <a:srgbClr val="006236"/>
                </a:solidFill>
              </a:rPr>
              <a:t>MWh</a:t>
            </a:r>
            <a:endParaRPr lang="de-DE" sz="18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26412"/>
            <a:ext cx="6480000" cy="53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d 7"/>
          <p:cNvPicPr>
            <a:picLocks noChangeAspect="1"/>
          </p:cNvPicPr>
          <p:nvPr/>
        </p:nvPicPr>
        <p:blipFill rotWithShape="1">
          <a:blip r:embed="rId4"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0" name="Titel 1"/>
          <p:cNvSpPr>
            <a:spLocks noGrp="1"/>
          </p:cNvSpPr>
          <p:nvPr>
            <p:ph type="title"/>
          </p:nvPr>
        </p:nvSpPr>
        <p:spPr>
          <a:xfrm>
            <a:off x="1" y="-1"/>
            <a:ext cx="7164124" cy="642119"/>
          </a:xfrm>
        </p:spPr>
        <p:txBody>
          <a:bodyPr/>
          <a:lstStyle/>
          <a:p>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latin typeface="DIN-Light"/>
                <a:cs typeface="DIN-Light"/>
              </a:rPr>
              <a:t>Hogyan valósulhat meg a CO2-mentesség?</a:t>
            </a:r>
            <a:endParaRPr lang="de-DE" sz="2000" dirty="0">
              <a:latin typeface="DIN-Light"/>
              <a:cs typeface="DIN-Light"/>
            </a:endParaRPr>
          </a:p>
        </p:txBody>
      </p:sp>
      <p:sp>
        <p:nvSpPr>
          <p:cNvPr id="2" name="Textfeld 1"/>
          <p:cNvSpPr txBox="1"/>
          <p:nvPr/>
        </p:nvSpPr>
        <p:spPr>
          <a:xfrm>
            <a:off x="3220278" y="1703568"/>
            <a:ext cx="1065475" cy="292388"/>
          </a:xfrm>
          <a:prstGeom prst="rect">
            <a:avLst/>
          </a:prstGeom>
          <a:noFill/>
        </p:spPr>
        <p:txBody>
          <a:bodyPr wrap="square" rtlCol="0">
            <a:spAutoFit/>
          </a:bodyPr>
          <a:lstStyle/>
          <a:p>
            <a:r>
              <a:rPr lang="hu-HU" sz="1300" b="1" dirty="0" smtClean="0">
                <a:solidFill>
                  <a:srgbClr val="FF0000"/>
                </a:solidFill>
              </a:rPr>
              <a:t>Közlekedés</a:t>
            </a:r>
          </a:p>
        </p:txBody>
      </p:sp>
      <p:sp>
        <p:nvSpPr>
          <p:cNvPr id="6" name="Textfeld 5"/>
          <p:cNvSpPr txBox="1"/>
          <p:nvPr/>
        </p:nvSpPr>
        <p:spPr>
          <a:xfrm>
            <a:off x="5448300" y="1159206"/>
            <a:ext cx="3632091" cy="292388"/>
          </a:xfrm>
          <a:prstGeom prst="rect">
            <a:avLst/>
          </a:prstGeom>
          <a:noFill/>
        </p:spPr>
        <p:txBody>
          <a:bodyPr wrap="square" rtlCol="0">
            <a:spAutoFit/>
          </a:bodyPr>
          <a:lstStyle/>
          <a:p>
            <a:r>
              <a:rPr lang="hu-HU" sz="1300" b="1" dirty="0" smtClean="0">
                <a:solidFill>
                  <a:srgbClr val="FF0000"/>
                </a:solidFill>
              </a:rPr>
              <a:t>Háztartások</a:t>
            </a:r>
            <a:r>
              <a:rPr lang="hu-HU" sz="1300" dirty="0" smtClean="0">
                <a:solidFill>
                  <a:srgbClr val="FF0000"/>
                </a:solidFill>
              </a:rPr>
              <a:t> , </a:t>
            </a:r>
            <a:r>
              <a:rPr lang="hu-HU" sz="1300" b="1" dirty="0" smtClean="0">
                <a:solidFill>
                  <a:srgbClr val="FF0000"/>
                </a:solidFill>
              </a:rPr>
              <a:t>kisipar</a:t>
            </a:r>
            <a:r>
              <a:rPr lang="hu-HU" sz="1300" dirty="0" smtClean="0">
                <a:solidFill>
                  <a:srgbClr val="FF0000"/>
                </a:solidFill>
              </a:rPr>
              <a:t>, </a:t>
            </a:r>
            <a:r>
              <a:rPr lang="hu-HU" sz="1300" b="1" dirty="0" smtClean="0">
                <a:solidFill>
                  <a:srgbClr val="FF0000"/>
                </a:solidFill>
              </a:rPr>
              <a:t>szolgálatások</a:t>
            </a:r>
            <a:r>
              <a:rPr lang="hu-HU" sz="1300" smtClean="0">
                <a:solidFill>
                  <a:srgbClr val="FF0000"/>
                </a:solidFill>
              </a:rPr>
              <a:t>, </a:t>
            </a:r>
            <a:r>
              <a:rPr lang="hu-HU" sz="1300" b="1" smtClean="0">
                <a:solidFill>
                  <a:srgbClr val="FF0000"/>
                </a:solidFill>
              </a:rPr>
              <a:t>kereskedelem</a:t>
            </a:r>
            <a:r>
              <a:rPr lang="hu-HU" sz="1300" smtClean="0">
                <a:solidFill>
                  <a:srgbClr val="FF0000"/>
                </a:solidFill>
              </a:rPr>
              <a:t> </a:t>
            </a:r>
            <a:endParaRPr lang="de-DE" sz="1300" dirty="0">
              <a:solidFill>
                <a:srgbClr val="FF0000"/>
              </a:solidFill>
            </a:endParaRPr>
          </a:p>
        </p:txBody>
      </p:sp>
      <p:sp>
        <p:nvSpPr>
          <p:cNvPr id="9" name="Textfeld 8"/>
          <p:cNvSpPr txBox="1"/>
          <p:nvPr/>
        </p:nvSpPr>
        <p:spPr>
          <a:xfrm>
            <a:off x="3474718" y="5298908"/>
            <a:ext cx="890547" cy="292388"/>
          </a:xfrm>
          <a:prstGeom prst="rect">
            <a:avLst/>
          </a:prstGeom>
          <a:noFill/>
        </p:spPr>
        <p:txBody>
          <a:bodyPr wrap="square" rtlCol="0">
            <a:spAutoFit/>
          </a:bodyPr>
          <a:lstStyle/>
          <a:p>
            <a:r>
              <a:rPr lang="hu-HU" sz="1300" dirty="0" smtClean="0">
                <a:solidFill>
                  <a:srgbClr val="FF0000"/>
                </a:solidFill>
              </a:rPr>
              <a:t>  </a:t>
            </a:r>
            <a:r>
              <a:rPr lang="hu-HU" sz="1300" b="1" dirty="0" smtClean="0">
                <a:solidFill>
                  <a:srgbClr val="FF0000"/>
                </a:solidFill>
              </a:rPr>
              <a:t>Gyárpar</a:t>
            </a:r>
            <a:endParaRPr lang="de-DE" sz="1300" b="1" dirty="0">
              <a:solidFill>
                <a:srgbClr val="FF0000"/>
              </a:solidFill>
            </a:endParaRPr>
          </a:p>
        </p:txBody>
      </p:sp>
      <p:sp>
        <p:nvSpPr>
          <p:cNvPr id="12" name="Textfeld 11"/>
          <p:cNvSpPr txBox="1"/>
          <p:nvPr/>
        </p:nvSpPr>
        <p:spPr>
          <a:xfrm>
            <a:off x="7164125" y="5398936"/>
            <a:ext cx="1916266" cy="292388"/>
          </a:xfrm>
          <a:prstGeom prst="rect">
            <a:avLst/>
          </a:prstGeom>
          <a:noFill/>
        </p:spPr>
        <p:txBody>
          <a:bodyPr wrap="square" rtlCol="0">
            <a:spAutoFit/>
          </a:bodyPr>
          <a:lstStyle/>
          <a:p>
            <a:r>
              <a:rPr lang="hu-HU" sz="1300" b="1" dirty="0" smtClean="0">
                <a:solidFill>
                  <a:srgbClr val="FF0000"/>
                </a:solidFill>
              </a:rPr>
              <a:t>Közösségi</a:t>
            </a:r>
            <a:r>
              <a:rPr lang="hu-HU" sz="1300" dirty="0" smtClean="0">
                <a:solidFill>
                  <a:srgbClr val="FF0000"/>
                </a:solidFill>
              </a:rPr>
              <a:t> </a:t>
            </a:r>
            <a:r>
              <a:rPr lang="hu-HU" sz="1300" b="1" dirty="0" smtClean="0">
                <a:solidFill>
                  <a:srgbClr val="FF0000"/>
                </a:solidFill>
              </a:rPr>
              <a:t>ingatlanok</a:t>
            </a:r>
            <a:endParaRPr lang="de-DE" sz="1300" b="1" dirty="0">
              <a:solidFill>
                <a:srgbClr val="FF0000"/>
              </a:solidFill>
            </a:endParaRPr>
          </a:p>
        </p:txBody>
      </p:sp>
    </p:spTree>
    <p:extLst>
      <p:ext uri="{BB962C8B-B14F-4D97-AF65-F5344CB8AC3E}">
        <p14:creationId xmlns:p14="http://schemas.microsoft.com/office/powerpoint/2010/main" val="1672689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425" y="0"/>
            <a:ext cx="6877049" cy="813569"/>
          </a:xfrm>
        </p:spPr>
        <p:txBody>
          <a:bodyPr/>
          <a:lstStyle/>
          <a:p>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latin typeface="DIN-Light"/>
                <a:cs typeface="DIN-Light"/>
              </a:rPr>
              <a:t>Hogyan valósulhat meg a CO2-mentesség?</a:t>
            </a:r>
            <a:endParaRPr lang="de-DE" sz="2000" dirty="0">
              <a:solidFill>
                <a:srgbClr val="FF0000"/>
              </a:solidFill>
              <a:latin typeface="DIN-Light"/>
              <a:cs typeface="DIN-Light"/>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19</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pic>
        <p:nvPicPr>
          <p:cNvPr id="11" name="Bild 10"/>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552388" cy="3857413"/>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r>
              <a:rPr lang="de-DE" dirty="0">
                <a:sym typeface="DIN-Bold" charset="0"/>
              </a:rPr>
              <a:t>Einsparpotenzial von Gebäuden im </a:t>
            </a:r>
            <a:br>
              <a:rPr lang="de-DE" dirty="0">
                <a:sym typeface="DIN-Bold" charset="0"/>
              </a:rPr>
            </a:br>
            <a:r>
              <a:rPr lang="de-DE" dirty="0">
                <a:sym typeface="DIN-Bold" charset="0"/>
              </a:rPr>
              <a:t>Landkreis Karlsruhe: </a:t>
            </a:r>
            <a:endParaRPr lang="de-DE" dirty="0" smtClean="0">
              <a:sym typeface="DIN-Bold" charset="0"/>
            </a:endParaRPr>
          </a:p>
          <a:p>
            <a:pPr marL="18000"/>
            <a:r>
              <a:rPr lang="de-DE" dirty="0" smtClean="0">
                <a:sym typeface="DIN-Bold" charset="0"/>
              </a:rPr>
              <a:t>4.116 GWh/a</a:t>
            </a:r>
            <a:endParaRPr lang="hu-HU" dirty="0" smtClean="0">
              <a:sym typeface="DIN-Bold" charset="0"/>
            </a:endParaRPr>
          </a:p>
          <a:p>
            <a:pPr marL="18000"/>
            <a:endParaRPr lang="hu-HU" dirty="0">
              <a:sym typeface="DIN-Bold" charset="0"/>
            </a:endParaRPr>
          </a:p>
          <a:p>
            <a:pPr marL="18000"/>
            <a:r>
              <a:rPr lang="hu-HU" dirty="0" smtClean="0">
                <a:solidFill>
                  <a:srgbClr val="FF0000"/>
                </a:solidFill>
                <a:sym typeface="DIN-Bold" charset="0"/>
              </a:rPr>
              <a:t>Karlsruhe megye energiamegtakarí-tási potenciálja az épületekben 4.116 GWh/év</a:t>
            </a:r>
          </a:p>
          <a:p>
            <a:pPr marL="18000"/>
            <a:endParaRPr lang="hu-HU" dirty="0">
              <a:sym typeface="DIN-Bold" charset="0"/>
            </a:endParaRPr>
          </a:p>
          <a:p>
            <a:pPr marL="18000"/>
            <a:endParaRPr lang="de-DE" dirty="0"/>
          </a:p>
          <a:p>
            <a:pPr marL="18000"/>
            <a:endParaRPr lang="de-DE" dirty="0"/>
          </a:p>
          <a:p>
            <a:pPr marL="18000"/>
            <a:endParaRPr lang="de-DE" dirty="0"/>
          </a:p>
        </p:txBody>
      </p:sp>
      <p:pic>
        <p:nvPicPr>
          <p:cNvPr id="9" name="Grafik 8"/>
          <p:cNvPicPr>
            <a:picLocks noChangeAspect="1" noChangeArrowheads="1"/>
          </p:cNvPicPr>
          <p:nvPr/>
        </p:nvPicPr>
        <p:blipFill>
          <a:blip r:embed="rId3">
            <a:extLst>
              <a:ext uri="{28A0092B-C50C-407E-A947-70E740481C1C}">
                <a14:useLocalDpi xmlns:a14="http://schemas.microsoft.com/office/drawing/2010/main" val="0"/>
              </a:ext>
            </a:extLst>
          </a:blip>
          <a:srcRect l="20882" t="15984" r="23653" b="4230"/>
          <a:stretch>
            <a:fillRect/>
          </a:stretch>
        </p:blipFill>
        <p:spPr bwMode="auto">
          <a:xfrm>
            <a:off x="3314699" y="1077628"/>
            <a:ext cx="4708505"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6265628" y="4096732"/>
            <a:ext cx="1757576" cy="492443"/>
          </a:xfrm>
          <a:prstGeom prst="rect">
            <a:avLst/>
          </a:prstGeom>
          <a:noFill/>
        </p:spPr>
        <p:txBody>
          <a:bodyPr wrap="square" rtlCol="0">
            <a:spAutoFit/>
          </a:bodyPr>
          <a:lstStyle/>
          <a:p>
            <a:pPr algn="ctr"/>
            <a:r>
              <a:rPr lang="hu-HU" sz="1300" b="1" dirty="0" smtClean="0">
                <a:solidFill>
                  <a:srgbClr val="FF0000"/>
                </a:solidFill>
              </a:rPr>
              <a:t>Megtakarítási</a:t>
            </a:r>
            <a:r>
              <a:rPr lang="hu-HU" sz="1300" dirty="0" smtClean="0">
                <a:solidFill>
                  <a:srgbClr val="FF0000"/>
                </a:solidFill>
              </a:rPr>
              <a:t> </a:t>
            </a:r>
            <a:r>
              <a:rPr lang="hu-HU" sz="1300" b="1" dirty="0" smtClean="0">
                <a:solidFill>
                  <a:srgbClr val="FF0000"/>
                </a:solidFill>
              </a:rPr>
              <a:t>potenciál</a:t>
            </a:r>
            <a:r>
              <a:rPr lang="hu-HU" sz="1300" dirty="0" smtClean="0">
                <a:solidFill>
                  <a:srgbClr val="FF0000"/>
                </a:solidFill>
              </a:rPr>
              <a:t> </a:t>
            </a:r>
            <a:r>
              <a:rPr lang="hu-HU" sz="1300" b="1" dirty="0" smtClean="0">
                <a:solidFill>
                  <a:srgbClr val="FF0000"/>
                </a:solidFill>
              </a:rPr>
              <a:t>GWh/év</a:t>
            </a:r>
            <a:endParaRPr lang="de-DE" sz="1300" b="1" dirty="0">
              <a:solidFill>
                <a:srgbClr val="FF0000"/>
              </a:solidFill>
            </a:endParaRPr>
          </a:p>
        </p:txBody>
      </p:sp>
    </p:spTree>
    <p:extLst>
      <p:ext uri="{BB962C8B-B14F-4D97-AF65-F5344CB8AC3E}">
        <p14:creationId xmlns:p14="http://schemas.microsoft.com/office/powerpoint/2010/main" val="2135600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6349"/>
            <a:ext cx="6705599" cy="719294"/>
          </a:xfrm>
        </p:spPr>
        <p:txBody>
          <a:bodyPr/>
          <a:lstStyle/>
          <a:p>
            <a:r>
              <a:rPr lang="de-DE" sz="2000" dirty="0"/>
              <a:t>Energiewende </a:t>
            </a:r>
            <a:r>
              <a:rPr lang="de-DE" sz="2000" dirty="0" smtClean="0">
                <a:latin typeface="DIN-Light" pitchFamily="2" charset="0"/>
              </a:rPr>
              <a:t>Deutschland</a:t>
            </a:r>
            <a:r>
              <a:rPr lang="hu-HU" sz="2000" dirty="0" smtClean="0">
                <a:latin typeface="DIN-Light" pitchFamily="2" charset="0"/>
              </a:rPr>
              <a:t/>
            </a:r>
            <a:br>
              <a:rPr lang="hu-HU" sz="2000" dirty="0" smtClean="0">
                <a:latin typeface="DIN-Light" pitchFamily="2" charset="0"/>
              </a:rPr>
            </a:br>
            <a:r>
              <a:rPr lang="hu-HU" sz="2000" dirty="0" smtClean="0">
                <a:solidFill>
                  <a:srgbClr val="FF0000"/>
                </a:solidFill>
                <a:latin typeface="DIN-Light" pitchFamily="2" charset="0"/>
              </a:rPr>
              <a:t>A német energiafordulat</a:t>
            </a:r>
            <a:r>
              <a:rPr lang="hu-HU" sz="2000" dirty="0" smtClean="0">
                <a:latin typeface="DIN-Light" pitchFamily="2" charset="0"/>
              </a:rPr>
              <a:t/>
            </a:r>
            <a:br>
              <a:rPr lang="hu-HU" sz="2000" dirty="0" smtClean="0">
                <a:latin typeface="DIN-Light" pitchFamily="2" charset="0"/>
              </a:rPr>
            </a:br>
            <a:endParaRPr lang="de-DE" sz="3200" dirty="0"/>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a:t>
            </a:fld>
            <a:endParaRPr lang="de-DE" dirty="0"/>
          </a:p>
        </p:txBody>
      </p:sp>
      <p:pic>
        <p:nvPicPr>
          <p:cNvPr id="13"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0"/>
          </a:xfrm>
          <a:prstGeom prst="rect">
            <a:avLst/>
          </a:prstGeom>
        </p:spPr>
      </p:pic>
      <p:sp>
        <p:nvSpPr>
          <p:cNvPr id="7" name="Textplatzhalter 4"/>
          <p:cNvSpPr txBox="1">
            <a:spLocks/>
          </p:cNvSpPr>
          <p:nvPr/>
        </p:nvSpPr>
        <p:spPr>
          <a:xfrm>
            <a:off x="1" y="1332000"/>
            <a:ext cx="2405444" cy="430377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2000" dirty="0" smtClean="0">
                <a:solidFill>
                  <a:srgbClr val="006236"/>
                </a:solidFill>
              </a:rPr>
              <a:t>Die Energiewende in Bürgerhand</a:t>
            </a:r>
          </a:p>
          <a:p>
            <a:pPr>
              <a:lnSpc>
                <a:spcPts val="2400"/>
              </a:lnSpc>
              <a:spcBef>
                <a:spcPts val="0"/>
              </a:spcBef>
            </a:pPr>
            <a:endParaRPr lang="de-DE" sz="2000" dirty="0">
              <a:solidFill>
                <a:srgbClr val="006236"/>
              </a:solidFill>
            </a:endParaRPr>
          </a:p>
          <a:p>
            <a:pPr>
              <a:lnSpc>
                <a:spcPts val="2400"/>
              </a:lnSpc>
              <a:spcBef>
                <a:spcPts val="0"/>
              </a:spcBef>
            </a:pPr>
            <a:r>
              <a:rPr lang="hu-HU" sz="2000" dirty="0" smtClean="0">
                <a:solidFill>
                  <a:srgbClr val="FF0000"/>
                </a:solidFill>
              </a:rPr>
              <a:t>Az energiafordulat a polgárok kezében</a:t>
            </a:r>
          </a:p>
          <a:p>
            <a:pPr>
              <a:lnSpc>
                <a:spcPts val="2400"/>
              </a:lnSpc>
              <a:spcBef>
                <a:spcPts val="0"/>
              </a:spcBef>
            </a:pPr>
            <a:endParaRPr lang="hu-HU" sz="2000" dirty="0">
              <a:solidFill>
                <a:srgbClr val="FF0000"/>
              </a:solidFill>
            </a:endParaRPr>
          </a:p>
          <a:p>
            <a:pPr>
              <a:lnSpc>
                <a:spcPts val="2400"/>
              </a:lnSpc>
              <a:spcBef>
                <a:spcPts val="0"/>
              </a:spcBef>
            </a:pPr>
            <a:r>
              <a:rPr lang="hu-HU" sz="2000" dirty="0" smtClean="0">
                <a:solidFill>
                  <a:srgbClr val="FF0000"/>
                </a:solidFill>
              </a:rPr>
              <a:t>Magyarul lásd a köv. oldalt</a:t>
            </a:r>
            <a:endParaRPr lang="de-DE" sz="2000" dirty="0">
              <a:solidFill>
                <a:srgbClr val="FF0000"/>
              </a:solidFill>
            </a:endParaRPr>
          </a:p>
          <a:p>
            <a:pPr>
              <a:lnSpc>
                <a:spcPts val="2400"/>
              </a:lnSpc>
              <a:spcBef>
                <a:spcPts val="0"/>
              </a:spcBef>
            </a:pPr>
            <a:endParaRPr lang="de-DE" sz="2000" dirty="0">
              <a:solidFill>
                <a:srgbClr val="006236"/>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481" y="899126"/>
            <a:ext cx="6560309" cy="495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838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20</a:t>
            </a:fld>
            <a:endParaRPr lang="de-DE" dirty="0"/>
          </a:p>
        </p:txBody>
      </p:sp>
      <p:sp>
        <p:nvSpPr>
          <p:cNvPr id="7" name="Textplatzhalter 4"/>
          <p:cNvSpPr txBox="1">
            <a:spLocks/>
          </p:cNvSpPr>
          <p:nvPr/>
        </p:nvSpPr>
        <p:spPr>
          <a:xfrm>
            <a:off x="1" y="978010"/>
            <a:ext cx="2636454" cy="549961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800" dirty="0" err="1" smtClean="0">
                <a:solidFill>
                  <a:srgbClr val="006236"/>
                </a:solidFill>
              </a:rPr>
              <a:t>zeozweifreies</a:t>
            </a:r>
            <a:r>
              <a:rPr lang="de-DE" sz="1800" dirty="0" smtClean="0">
                <a:solidFill>
                  <a:srgbClr val="006236"/>
                </a:solidFill>
              </a:rPr>
              <a:t> Szenario</a:t>
            </a:r>
            <a:endParaRPr lang="hu-HU" sz="1800" dirty="0" smtClean="0">
              <a:solidFill>
                <a:srgbClr val="006236"/>
              </a:solidFill>
            </a:endParaRPr>
          </a:p>
          <a:p>
            <a:pPr>
              <a:lnSpc>
                <a:spcPts val="2400"/>
              </a:lnSpc>
              <a:spcBef>
                <a:spcPts val="0"/>
              </a:spcBef>
            </a:pPr>
            <a:r>
              <a:rPr lang="hu-HU" sz="1800" dirty="0" smtClean="0">
                <a:solidFill>
                  <a:srgbClr val="FF0000"/>
                </a:solidFill>
              </a:rPr>
              <a:t>CO2-mentesség forgatókönyve</a:t>
            </a:r>
            <a:endParaRPr lang="de-DE" sz="1800" dirty="0" smtClean="0">
              <a:solidFill>
                <a:srgbClr val="FF0000"/>
              </a:solidFill>
            </a:endParaRPr>
          </a:p>
          <a:p>
            <a:pPr>
              <a:lnSpc>
                <a:spcPts val="2400"/>
              </a:lnSpc>
              <a:spcBef>
                <a:spcPts val="0"/>
              </a:spcBef>
            </a:pPr>
            <a:endParaRPr lang="de-DE" sz="1600" dirty="0" smtClean="0">
              <a:solidFill>
                <a:srgbClr val="006236"/>
              </a:solidFill>
            </a:endParaRPr>
          </a:p>
          <a:p>
            <a:pPr>
              <a:lnSpc>
                <a:spcPts val="2400"/>
              </a:lnSpc>
              <a:spcBef>
                <a:spcPts val="0"/>
              </a:spcBef>
            </a:pPr>
            <a:r>
              <a:rPr lang="hu-HU" sz="1800" dirty="0" smtClean="0">
                <a:solidFill>
                  <a:srgbClr val="006236"/>
                </a:solidFill>
              </a:rPr>
              <a:t>1.</a:t>
            </a:r>
            <a:r>
              <a:rPr lang="de-DE" sz="1800" dirty="0" smtClean="0">
                <a:solidFill>
                  <a:srgbClr val="006236"/>
                </a:solidFill>
              </a:rPr>
              <a:t>Schritt</a:t>
            </a:r>
            <a:endParaRPr lang="hu-HU" sz="1800" dirty="0" smtClean="0">
              <a:solidFill>
                <a:srgbClr val="006236"/>
              </a:solidFill>
            </a:endParaRPr>
          </a:p>
          <a:p>
            <a:pPr>
              <a:lnSpc>
                <a:spcPts val="2400"/>
              </a:lnSpc>
              <a:spcBef>
                <a:spcPts val="0"/>
              </a:spcBef>
            </a:pPr>
            <a:r>
              <a:rPr lang="de-DE" sz="1800" dirty="0" smtClean="0">
                <a:solidFill>
                  <a:srgbClr val="006236"/>
                </a:solidFill>
              </a:rPr>
              <a:t>Energieeinsparung</a:t>
            </a:r>
          </a:p>
          <a:p>
            <a:pPr>
              <a:lnSpc>
                <a:spcPts val="2400"/>
              </a:lnSpc>
              <a:spcBef>
                <a:spcPts val="0"/>
              </a:spcBef>
            </a:pPr>
            <a:r>
              <a:rPr lang="de-DE" sz="1800" dirty="0" smtClean="0">
                <a:solidFill>
                  <a:srgbClr val="006236"/>
                </a:solidFill>
              </a:rPr>
              <a:t>von 4.332.521 </a:t>
            </a:r>
            <a:r>
              <a:rPr lang="de-DE" sz="1800" dirty="0" err="1" smtClean="0">
                <a:solidFill>
                  <a:srgbClr val="006236"/>
                </a:solidFill>
              </a:rPr>
              <a:t>MWh</a:t>
            </a:r>
            <a:endParaRPr lang="de-DE" sz="1800" dirty="0" smtClean="0">
              <a:solidFill>
                <a:srgbClr val="006236"/>
              </a:solidFill>
            </a:endParaRPr>
          </a:p>
          <a:p>
            <a:pPr>
              <a:lnSpc>
                <a:spcPts val="2400"/>
              </a:lnSpc>
              <a:spcBef>
                <a:spcPts val="0"/>
              </a:spcBef>
            </a:pPr>
            <a:r>
              <a:rPr lang="de-DE" sz="1800" dirty="0" smtClean="0">
                <a:solidFill>
                  <a:srgbClr val="006236"/>
                </a:solidFill>
              </a:rPr>
              <a:t>auf 4.163.579 </a:t>
            </a:r>
            <a:r>
              <a:rPr lang="de-DE" sz="1700" dirty="0" err="1" smtClean="0">
                <a:solidFill>
                  <a:srgbClr val="006236"/>
                </a:solidFill>
              </a:rPr>
              <a:t>MWh</a:t>
            </a:r>
            <a:r>
              <a:rPr lang="de-DE" sz="1700" dirty="0" smtClean="0">
                <a:solidFill>
                  <a:srgbClr val="006236"/>
                </a:solidFill>
              </a:rPr>
              <a:t> in </a:t>
            </a:r>
            <a:r>
              <a:rPr lang="de-DE" sz="1800" dirty="0" smtClean="0">
                <a:solidFill>
                  <a:srgbClr val="006236"/>
                </a:solidFill>
              </a:rPr>
              <a:t>2050 </a:t>
            </a:r>
            <a:endParaRPr lang="de-DE" sz="1800" dirty="0">
              <a:solidFill>
                <a:srgbClr val="006236"/>
              </a:solidFill>
            </a:endParaRPr>
          </a:p>
          <a:p>
            <a:pPr>
              <a:lnSpc>
                <a:spcPts val="2400"/>
              </a:lnSpc>
              <a:spcBef>
                <a:spcPts val="0"/>
              </a:spcBef>
            </a:pPr>
            <a:endParaRPr lang="de-DE" sz="1800" dirty="0" smtClean="0">
              <a:solidFill>
                <a:srgbClr val="FF0000"/>
              </a:solidFill>
            </a:endParaRPr>
          </a:p>
          <a:p>
            <a:pPr>
              <a:lnSpc>
                <a:spcPts val="2400"/>
              </a:lnSpc>
              <a:spcBef>
                <a:spcPts val="0"/>
              </a:spcBef>
            </a:pPr>
            <a:r>
              <a:rPr lang="hu-HU" sz="1800" dirty="0" smtClean="0">
                <a:solidFill>
                  <a:srgbClr val="FF0000"/>
                </a:solidFill>
              </a:rPr>
              <a:t>1. Lépés</a:t>
            </a:r>
          </a:p>
          <a:p>
            <a:pPr>
              <a:lnSpc>
                <a:spcPts val="2400"/>
              </a:lnSpc>
              <a:spcBef>
                <a:spcPts val="0"/>
              </a:spcBef>
            </a:pPr>
            <a:r>
              <a:rPr lang="hu-HU" sz="1800" dirty="0" smtClean="0">
                <a:solidFill>
                  <a:srgbClr val="FF0000"/>
                </a:solidFill>
              </a:rPr>
              <a:t>Energia megtakarítás</a:t>
            </a:r>
            <a:endParaRPr lang="de-DE" sz="1800" dirty="0" smtClean="0">
              <a:solidFill>
                <a:srgbClr val="FF0000"/>
              </a:solidFill>
            </a:endParaRPr>
          </a:p>
          <a:p>
            <a:pPr>
              <a:lnSpc>
                <a:spcPts val="2400"/>
              </a:lnSpc>
              <a:spcBef>
                <a:spcPts val="0"/>
              </a:spcBef>
            </a:pPr>
            <a:r>
              <a:rPr lang="hu-HU" sz="1800" dirty="0" smtClean="0">
                <a:solidFill>
                  <a:srgbClr val="FF0000"/>
                </a:solidFill>
              </a:rPr>
              <a:t>2050-ig</a:t>
            </a:r>
          </a:p>
          <a:p>
            <a:pPr>
              <a:lnSpc>
                <a:spcPts val="2400"/>
              </a:lnSpc>
              <a:spcBef>
                <a:spcPts val="0"/>
              </a:spcBef>
            </a:pPr>
            <a:r>
              <a:rPr lang="hu-HU" sz="1800" dirty="0" smtClean="0">
                <a:solidFill>
                  <a:srgbClr val="FF0000"/>
                </a:solidFill>
              </a:rPr>
              <a:t>4.332.521 MWh-ból</a:t>
            </a:r>
          </a:p>
          <a:p>
            <a:pPr>
              <a:lnSpc>
                <a:spcPts val="2400"/>
              </a:lnSpc>
              <a:spcBef>
                <a:spcPts val="0"/>
              </a:spcBef>
            </a:pPr>
            <a:r>
              <a:rPr lang="hu-HU" sz="1800" dirty="0" smtClean="0">
                <a:solidFill>
                  <a:srgbClr val="FF0000"/>
                </a:solidFill>
              </a:rPr>
              <a:t>4.163.579 MWh-ra</a:t>
            </a:r>
          </a:p>
          <a:p>
            <a:pPr>
              <a:lnSpc>
                <a:spcPts val="2400"/>
              </a:lnSpc>
              <a:spcBef>
                <a:spcPts val="0"/>
              </a:spcBef>
            </a:pPr>
            <a:r>
              <a:rPr lang="hu-HU" sz="1800" dirty="0" smtClean="0">
                <a:solidFill>
                  <a:srgbClr val="FF0000"/>
                </a:solidFill>
              </a:rPr>
              <a:t>csökken</a:t>
            </a:r>
            <a:endParaRPr lang="de-DE" sz="1800" dirty="0">
              <a:solidFill>
                <a:srgbClr val="FF0000"/>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1" t="3072" r="1710" b="1805"/>
          <a:stretch/>
        </p:blipFill>
        <p:spPr bwMode="auto">
          <a:xfrm>
            <a:off x="3077737" y="1277671"/>
            <a:ext cx="5486400" cy="465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d 7"/>
          <p:cNvPicPr>
            <a:picLocks noChangeAspect="1"/>
          </p:cNvPicPr>
          <p:nvPr/>
        </p:nvPicPr>
        <p:blipFill rotWithShape="1">
          <a:blip r:embed="rId4"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0" name="Titel 1"/>
          <p:cNvSpPr>
            <a:spLocks noGrp="1"/>
          </p:cNvSpPr>
          <p:nvPr>
            <p:ph type="title"/>
          </p:nvPr>
        </p:nvSpPr>
        <p:spPr>
          <a:xfrm>
            <a:off x="0" y="-7134"/>
            <a:ext cx="6774509" cy="842020"/>
          </a:xfrm>
        </p:spPr>
        <p:txBody>
          <a:bodyPr/>
          <a:lstStyle/>
          <a:p>
            <a:r>
              <a:rPr lang="de-DE" dirty="0" smtClean="0">
                <a:solidFill>
                  <a:schemeClr val="tx1"/>
                </a:solidFill>
              </a:rPr>
              <a:t>WIE </a:t>
            </a:r>
            <a:r>
              <a:rPr lang="de-DE" sz="2000" dirty="0" smtClean="0">
                <a:solidFill>
                  <a:schemeClr val="tx1"/>
                </a:solidFill>
                <a:latin typeface="DIN-Light"/>
                <a:cs typeface="DIN-Light"/>
              </a:rPr>
              <a:t>geht</a:t>
            </a:r>
            <a:r>
              <a:rPr lang="de-DE" dirty="0" smtClean="0">
                <a:solidFill>
                  <a:schemeClr val="tx1"/>
                </a:solidFill>
                <a:latin typeface="DIN-Light"/>
                <a:cs typeface="DIN-Light"/>
              </a:rPr>
              <a:t> </a:t>
            </a:r>
            <a:r>
              <a:rPr lang="de-DE" dirty="0" err="1" smtClean="0">
                <a:solidFill>
                  <a:schemeClr val="tx1"/>
                </a:solidFill>
                <a:latin typeface="DIN-Light"/>
                <a:cs typeface="DIN-Light"/>
              </a:rPr>
              <a:t>zeozweifre</a:t>
            </a:r>
            <a:r>
              <a:rPr lang="de-DE" spc="300" dirty="0" err="1" smtClean="0">
                <a:solidFill>
                  <a:schemeClr val="tx1"/>
                </a:solidFill>
                <a:latin typeface="DIN-Light"/>
                <a:cs typeface="DIN-Light"/>
              </a:rPr>
              <a:t>i</a:t>
            </a:r>
            <a:r>
              <a:rPr lang="de-DE" spc="300" dirty="0" smtClean="0">
                <a:solidFill>
                  <a:schemeClr val="tx1"/>
                </a:solidFill>
                <a:latin typeface="DIN-Light"/>
                <a:cs typeface="DIN-Light"/>
              </a:rPr>
              <a:t>?</a:t>
            </a:r>
            <a:r>
              <a:rPr lang="hu-HU" spc="300" dirty="0" smtClean="0">
                <a:solidFill>
                  <a:schemeClr val="tx1"/>
                </a:solidFill>
                <a:latin typeface="DIN-Light"/>
                <a:cs typeface="DIN-Light"/>
              </a:rPr>
              <a:t/>
            </a:r>
            <a:br>
              <a:rPr lang="hu-HU" spc="300" dirty="0" smtClean="0">
                <a:solidFill>
                  <a:schemeClr val="tx1"/>
                </a:solidFill>
                <a:latin typeface="DIN-Light"/>
                <a:cs typeface="DIN-Light"/>
              </a:rPr>
            </a:br>
            <a:r>
              <a:rPr lang="hu-HU" sz="2000" spc="300" dirty="0" smtClean="0">
                <a:solidFill>
                  <a:srgbClr val="FF0000"/>
                </a:solidFill>
                <a:latin typeface="DIN-Light"/>
                <a:cs typeface="DIN-Light"/>
              </a:rPr>
              <a:t>Hogyan valósulhat meg a CO2-mentesség?</a:t>
            </a:r>
            <a:endParaRPr lang="de-DE" sz="2000" dirty="0">
              <a:solidFill>
                <a:schemeClr val="tx1"/>
              </a:solidFill>
              <a:latin typeface="DIN-Light"/>
              <a:cs typeface="DIN-Light"/>
            </a:endParaRPr>
          </a:p>
        </p:txBody>
      </p:sp>
      <p:sp>
        <p:nvSpPr>
          <p:cNvPr id="2" name="Textfeld 1"/>
          <p:cNvSpPr txBox="1"/>
          <p:nvPr/>
        </p:nvSpPr>
        <p:spPr>
          <a:xfrm>
            <a:off x="7005099" y="2655736"/>
            <a:ext cx="1057524" cy="307777"/>
          </a:xfrm>
          <a:prstGeom prst="rect">
            <a:avLst/>
          </a:prstGeom>
          <a:noFill/>
        </p:spPr>
        <p:txBody>
          <a:bodyPr wrap="square" rtlCol="0">
            <a:spAutoFit/>
          </a:bodyPr>
          <a:lstStyle/>
          <a:p>
            <a:r>
              <a:rPr lang="hu-HU" sz="1400" b="1" dirty="0" smtClean="0">
                <a:solidFill>
                  <a:srgbClr val="FF0000"/>
                </a:solidFill>
              </a:rPr>
              <a:t>Gyáripar</a:t>
            </a:r>
            <a:endParaRPr lang="de-DE" sz="1400" b="1" dirty="0">
              <a:solidFill>
                <a:srgbClr val="FF0000"/>
              </a:solidFill>
            </a:endParaRPr>
          </a:p>
        </p:txBody>
      </p:sp>
      <p:sp>
        <p:nvSpPr>
          <p:cNvPr id="6" name="Textfeld 5"/>
          <p:cNvSpPr txBox="1"/>
          <p:nvPr/>
        </p:nvSpPr>
        <p:spPr>
          <a:xfrm>
            <a:off x="6996341" y="3481328"/>
            <a:ext cx="1971924" cy="369332"/>
          </a:xfrm>
          <a:prstGeom prst="rect">
            <a:avLst/>
          </a:prstGeom>
          <a:noFill/>
        </p:spPr>
        <p:txBody>
          <a:bodyPr wrap="square" rtlCol="0">
            <a:spAutoFit/>
          </a:bodyPr>
          <a:lstStyle/>
          <a:p>
            <a:r>
              <a:rPr lang="hu-HU" sz="1400" b="1" dirty="0" smtClean="0">
                <a:solidFill>
                  <a:srgbClr val="FF0000"/>
                </a:solidFill>
              </a:rPr>
              <a:t>Közösségi</a:t>
            </a:r>
            <a:r>
              <a:rPr lang="hu-HU" sz="1400" dirty="0" smtClean="0">
                <a:solidFill>
                  <a:srgbClr val="FF0000"/>
                </a:solidFill>
              </a:rPr>
              <a:t> </a:t>
            </a:r>
            <a:r>
              <a:rPr lang="hu-HU" sz="1400" b="1" dirty="0" smtClean="0">
                <a:solidFill>
                  <a:srgbClr val="FF0000"/>
                </a:solidFill>
              </a:rPr>
              <a:t>ingatlanok</a:t>
            </a:r>
            <a:r>
              <a:rPr lang="hu-HU" dirty="0" smtClean="0">
                <a:solidFill>
                  <a:srgbClr val="FF0000"/>
                </a:solidFill>
              </a:rPr>
              <a:t> </a:t>
            </a:r>
            <a:endParaRPr lang="de-DE" dirty="0">
              <a:solidFill>
                <a:srgbClr val="FF0000"/>
              </a:solidFill>
            </a:endParaRPr>
          </a:p>
        </p:txBody>
      </p:sp>
      <p:sp>
        <p:nvSpPr>
          <p:cNvPr id="9" name="Textfeld 8"/>
          <p:cNvSpPr txBox="1"/>
          <p:nvPr/>
        </p:nvSpPr>
        <p:spPr>
          <a:xfrm>
            <a:off x="6774510" y="5287616"/>
            <a:ext cx="2369489" cy="523220"/>
          </a:xfrm>
          <a:prstGeom prst="rect">
            <a:avLst/>
          </a:prstGeom>
          <a:noFill/>
        </p:spPr>
        <p:txBody>
          <a:bodyPr wrap="square" rtlCol="0">
            <a:spAutoFit/>
          </a:bodyPr>
          <a:lstStyle/>
          <a:p>
            <a:pPr algn="ctr"/>
            <a:r>
              <a:rPr lang="hu-HU" sz="1400" b="1" dirty="0" smtClean="0">
                <a:solidFill>
                  <a:srgbClr val="FF0000"/>
                </a:solidFill>
              </a:rPr>
              <a:t>Háztartások</a:t>
            </a:r>
            <a:r>
              <a:rPr lang="hu-HU" sz="1400" dirty="0" smtClean="0">
                <a:solidFill>
                  <a:srgbClr val="FF0000"/>
                </a:solidFill>
              </a:rPr>
              <a:t> </a:t>
            </a:r>
            <a:r>
              <a:rPr lang="de-DE" sz="1400" dirty="0" smtClean="0">
                <a:solidFill>
                  <a:srgbClr val="FF0000"/>
                </a:solidFill>
              </a:rPr>
              <a:t>&amp; </a:t>
            </a:r>
            <a:r>
              <a:rPr lang="hu-HU" sz="1400" b="1" dirty="0" smtClean="0">
                <a:solidFill>
                  <a:srgbClr val="FF0000"/>
                </a:solidFill>
              </a:rPr>
              <a:t>kisipar</a:t>
            </a:r>
            <a:r>
              <a:rPr lang="de-DE" sz="1400" dirty="0" smtClean="0">
                <a:solidFill>
                  <a:srgbClr val="FF0000"/>
                </a:solidFill>
              </a:rPr>
              <a:t>, </a:t>
            </a:r>
            <a:r>
              <a:rPr lang="hu-HU" sz="1400" b="1" dirty="0" smtClean="0">
                <a:solidFill>
                  <a:srgbClr val="FF0000"/>
                </a:solidFill>
              </a:rPr>
              <a:t>kereskedelem</a:t>
            </a:r>
            <a:r>
              <a:rPr lang="hu-HU" sz="1400" dirty="0" smtClean="0">
                <a:solidFill>
                  <a:srgbClr val="FF0000"/>
                </a:solidFill>
              </a:rPr>
              <a:t>, </a:t>
            </a:r>
            <a:r>
              <a:rPr lang="hu-HU" sz="1400" b="1" dirty="0" smtClean="0">
                <a:solidFill>
                  <a:srgbClr val="FF0000"/>
                </a:solidFill>
              </a:rPr>
              <a:t>szolgáltatások</a:t>
            </a:r>
            <a:endParaRPr lang="de-DE" sz="1400" b="1" dirty="0">
              <a:solidFill>
                <a:srgbClr val="FF0000"/>
              </a:solidFill>
            </a:endParaRPr>
          </a:p>
        </p:txBody>
      </p:sp>
    </p:spTree>
    <p:extLst>
      <p:ext uri="{BB962C8B-B14F-4D97-AF65-F5344CB8AC3E}">
        <p14:creationId xmlns:p14="http://schemas.microsoft.com/office/powerpoint/2010/main" val="547196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21</a:t>
            </a:fld>
            <a:endParaRPr lang="de-DE" dirty="0"/>
          </a:p>
        </p:txBody>
      </p:sp>
      <p:sp>
        <p:nvSpPr>
          <p:cNvPr id="7" name="Textplatzhalter 4"/>
          <p:cNvSpPr txBox="1">
            <a:spLocks/>
          </p:cNvSpPr>
          <p:nvPr/>
        </p:nvSpPr>
        <p:spPr>
          <a:xfrm>
            <a:off x="-121854" y="918662"/>
            <a:ext cx="2643572" cy="5558965"/>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800" dirty="0" smtClean="0">
                <a:solidFill>
                  <a:srgbClr val="006236"/>
                </a:solidFill>
              </a:rPr>
              <a:t>Technische Potenziale Erneuerbare Energien</a:t>
            </a:r>
          </a:p>
          <a:p>
            <a:pPr>
              <a:lnSpc>
                <a:spcPts val="2400"/>
              </a:lnSpc>
              <a:spcBef>
                <a:spcPts val="0"/>
              </a:spcBef>
            </a:pPr>
            <a:r>
              <a:rPr lang="de-DE" sz="1800" dirty="0" smtClean="0">
                <a:solidFill>
                  <a:srgbClr val="006236"/>
                </a:solidFill>
              </a:rPr>
              <a:t>10.378.273 </a:t>
            </a:r>
            <a:r>
              <a:rPr lang="de-DE" sz="1800" dirty="0" err="1" smtClean="0">
                <a:solidFill>
                  <a:srgbClr val="006236"/>
                </a:solidFill>
              </a:rPr>
              <a:t>MWh</a:t>
            </a:r>
            <a:endParaRPr lang="de-DE" sz="1800" dirty="0" smtClean="0">
              <a:solidFill>
                <a:srgbClr val="006236"/>
              </a:solidFill>
            </a:endParaRPr>
          </a:p>
          <a:p>
            <a:pPr>
              <a:lnSpc>
                <a:spcPts val="2400"/>
              </a:lnSpc>
              <a:spcBef>
                <a:spcPts val="0"/>
              </a:spcBef>
            </a:pPr>
            <a:r>
              <a:rPr lang="de-DE" sz="1800" dirty="0" smtClean="0">
                <a:solidFill>
                  <a:srgbClr val="006236"/>
                </a:solidFill>
              </a:rPr>
              <a:t>aufgeteilt in Strom und Wärme</a:t>
            </a:r>
            <a:endParaRPr lang="hu-HU" sz="1800" dirty="0" smtClean="0">
              <a:solidFill>
                <a:srgbClr val="006236"/>
              </a:solidFill>
            </a:endParaRPr>
          </a:p>
          <a:p>
            <a:pPr>
              <a:lnSpc>
                <a:spcPts val="2400"/>
              </a:lnSpc>
              <a:spcBef>
                <a:spcPts val="0"/>
              </a:spcBef>
            </a:pPr>
            <a:endParaRPr lang="hu-HU" sz="2000" dirty="0" smtClean="0">
              <a:solidFill>
                <a:srgbClr val="FF0000"/>
              </a:solidFill>
            </a:endParaRPr>
          </a:p>
          <a:p>
            <a:pPr>
              <a:lnSpc>
                <a:spcPts val="2400"/>
              </a:lnSpc>
              <a:spcBef>
                <a:spcPts val="0"/>
              </a:spcBef>
            </a:pPr>
            <a:r>
              <a:rPr lang="hu-HU" sz="2000" dirty="0" smtClean="0">
                <a:solidFill>
                  <a:srgbClr val="FF0000"/>
                </a:solidFill>
              </a:rPr>
              <a:t>Megújuló energiák műszaki lehetőségei</a:t>
            </a:r>
          </a:p>
          <a:p>
            <a:pPr>
              <a:lnSpc>
                <a:spcPts val="2400"/>
              </a:lnSpc>
              <a:spcBef>
                <a:spcPts val="0"/>
              </a:spcBef>
            </a:pPr>
            <a:r>
              <a:rPr lang="hu-HU" sz="2000" dirty="0" smtClean="0">
                <a:solidFill>
                  <a:srgbClr val="FF0000"/>
                </a:solidFill>
              </a:rPr>
              <a:t> </a:t>
            </a:r>
          </a:p>
          <a:p>
            <a:pPr>
              <a:lnSpc>
                <a:spcPts val="2400"/>
              </a:lnSpc>
              <a:spcBef>
                <a:spcPts val="0"/>
              </a:spcBef>
            </a:pPr>
            <a:r>
              <a:rPr lang="hu-HU" sz="2000" dirty="0" smtClean="0">
                <a:solidFill>
                  <a:srgbClr val="FF0000"/>
                </a:solidFill>
              </a:rPr>
              <a:t>10.378.273 MWh felosztva vill. áram és hőenergia termelésre  </a:t>
            </a:r>
          </a:p>
          <a:p>
            <a:pPr>
              <a:lnSpc>
                <a:spcPts val="2400"/>
              </a:lnSpc>
              <a:spcBef>
                <a:spcPts val="0"/>
              </a:spcBef>
            </a:pPr>
            <a:endParaRPr lang="hu-HU" sz="2000" dirty="0">
              <a:solidFill>
                <a:srgbClr val="FF0000"/>
              </a:solidFill>
            </a:endParaRPr>
          </a:p>
          <a:p>
            <a:pPr>
              <a:lnSpc>
                <a:spcPts val="2400"/>
              </a:lnSpc>
              <a:spcBef>
                <a:spcPts val="0"/>
              </a:spcBef>
            </a:pPr>
            <a:r>
              <a:rPr lang="hu-HU" sz="2000" dirty="0" smtClean="0">
                <a:solidFill>
                  <a:srgbClr val="FF0000"/>
                </a:solidFill>
              </a:rPr>
              <a:t>Magyarázat külön lapon</a:t>
            </a: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57" r="3266"/>
          <a:stretch/>
        </p:blipFill>
        <p:spPr bwMode="auto">
          <a:xfrm>
            <a:off x="2521718" y="1433543"/>
            <a:ext cx="6480000" cy="457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3650992" y="1043251"/>
            <a:ext cx="5145951" cy="369332"/>
          </a:xfrm>
          <a:prstGeom prst="rect">
            <a:avLst/>
          </a:prstGeom>
          <a:noFill/>
        </p:spPr>
        <p:txBody>
          <a:bodyPr wrap="square" rtlCol="0">
            <a:spAutoFit/>
          </a:bodyPr>
          <a:lstStyle/>
          <a:p>
            <a:r>
              <a:rPr lang="de-DE" dirty="0" smtClean="0">
                <a:latin typeface="DIN-Medium" panose="02000503030000020004" pitchFamily="2" charset="0"/>
              </a:rPr>
              <a:t>Wärme</a:t>
            </a:r>
            <a:r>
              <a:rPr lang="hu-HU" dirty="0" smtClean="0">
                <a:latin typeface="DIN-Medium" panose="02000503030000020004" pitchFamily="2" charset="0"/>
              </a:rPr>
              <a:t> </a:t>
            </a:r>
            <a:r>
              <a:rPr lang="hu-HU" b="1" dirty="0" smtClean="0">
                <a:solidFill>
                  <a:srgbClr val="FF0000"/>
                </a:solidFill>
                <a:latin typeface="DIN-Medium" panose="02000503030000020004" pitchFamily="2" charset="0"/>
              </a:rPr>
              <a:t>Hőenergia</a:t>
            </a:r>
            <a:r>
              <a:rPr lang="de-DE" dirty="0" smtClean="0">
                <a:latin typeface="DIN-Medium" panose="02000503030000020004" pitchFamily="2" charset="0"/>
              </a:rPr>
              <a:t>			Strom</a:t>
            </a:r>
            <a:r>
              <a:rPr lang="hu-HU" dirty="0" smtClean="0">
                <a:latin typeface="DIN-Medium" panose="02000503030000020004" pitchFamily="2" charset="0"/>
              </a:rPr>
              <a:t> </a:t>
            </a:r>
            <a:r>
              <a:rPr lang="hu-HU" b="1" dirty="0" smtClean="0">
                <a:solidFill>
                  <a:srgbClr val="FF0000"/>
                </a:solidFill>
                <a:latin typeface="DIN-Medium" panose="02000503030000020004" pitchFamily="2" charset="0"/>
              </a:rPr>
              <a:t>Vill</a:t>
            </a:r>
            <a:r>
              <a:rPr lang="hu-HU" dirty="0" smtClean="0">
                <a:solidFill>
                  <a:srgbClr val="FF0000"/>
                </a:solidFill>
                <a:latin typeface="DIN-Medium" panose="02000503030000020004" pitchFamily="2" charset="0"/>
              </a:rPr>
              <a:t>. </a:t>
            </a:r>
            <a:r>
              <a:rPr lang="hu-HU" b="1" dirty="0" smtClean="0">
                <a:solidFill>
                  <a:srgbClr val="FF0000"/>
                </a:solidFill>
                <a:latin typeface="DIN-Medium" panose="02000503030000020004" pitchFamily="2" charset="0"/>
              </a:rPr>
              <a:t>áram</a:t>
            </a:r>
            <a:endParaRPr lang="de-DE" b="1" dirty="0">
              <a:latin typeface="DIN-Medium" panose="02000503030000020004" pitchFamily="2" charset="0"/>
            </a:endParaRPr>
          </a:p>
        </p:txBody>
      </p:sp>
      <p:pic>
        <p:nvPicPr>
          <p:cNvPr id="9" name="Bild 7"/>
          <p:cNvPicPr>
            <a:picLocks noChangeAspect="1"/>
          </p:cNvPicPr>
          <p:nvPr/>
        </p:nvPicPr>
        <p:blipFill rotWithShape="1">
          <a:blip r:embed="rId4"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1" name="Titel 1"/>
          <p:cNvSpPr>
            <a:spLocks noGrp="1"/>
          </p:cNvSpPr>
          <p:nvPr>
            <p:ph type="title"/>
          </p:nvPr>
        </p:nvSpPr>
        <p:spPr>
          <a:xfrm>
            <a:off x="1" y="0"/>
            <a:ext cx="6572249" cy="899294"/>
          </a:xfrm>
        </p:spPr>
        <p:txBody>
          <a:bodyPr/>
          <a:lstStyle/>
          <a:p>
            <a:pPr>
              <a:lnSpc>
                <a:spcPct val="115000"/>
              </a:lnSpc>
              <a:spcAft>
                <a:spcPts val="1000"/>
              </a:spcAft>
            </a:pPr>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latin typeface="DIN-Light"/>
                <a:cs typeface="DIN-Light"/>
              </a:rPr>
              <a:t>Hogyan valósulhat meg a</a:t>
            </a:r>
            <a:r>
              <a:rPr lang="de-DE" sz="2000" dirty="0">
                <a:solidFill>
                  <a:srgbClr val="FF0000"/>
                </a:solidFill>
                <a:ea typeface="Calibri"/>
                <a:cs typeface="Times New Roman"/>
              </a:rPr>
              <a:t> 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endParaRPr lang="de-DE" sz="2000" dirty="0">
              <a:effectLst/>
              <a:latin typeface="Calibri"/>
              <a:ea typeface="Calibri"/>
              <a:cs typeface="Times New Roman"/>
            </a:endParaRPr>
          </a:p>
        </p:txBody>
      </p:sp>
    </p:spTree>
    <p:extLst>
      <p:ext uri="{BB962C8B-B14F-4D97-AF65-F5344CB8AC3E}">
        <p14:creationId xmlns:p14="http://schemas.microsoft.com/office/powerpoint/2010/main" val="2078789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22</a:t>
            </a:fld>
            <a:endParaRPr lang="de-DE" dirty="0"/>
          </a:p>
        </p:txBody>
      </p:sp>
      <p:sp>
        <p:nvSpPr>
          <p:cNvPr id="7" name="Textplatzhalter 4"/>
          <p:cNvSpPr txBox="1">
            <a:spLocks/>
          </p:cNvSpPr>
          <p:nvPr/>
        </p:nvSpPr>
        <p:spPr>
          <a:xfrm>
            <a:off x="-121854" y="1188211"/>
            <a:ext cx="2636454" cy="430377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800" dirty="0" smtClean="0">
                <a:solidFill>
                  <a:srgbClr val="006236"/>
                </a:solidFill>
              </a:rPr>
              <a:t>Gesamtpotenzial</a:t>
            </a:r>
          </a:p>
          <a:p>
            <a:pPr>
              <a:lnSpc>
                <a:spcPts val="2400"/>
              </a:lnSpc>
              <a:spcBef>
                <a:spcPts val="0"/>
              </a:spcBef>
            </a:pPr>
            <a:r>
              <a:rPr lang="de-DE" sz="1800" dirty="0" smtClean="0">
                <a:solidFill>
                  <a:srgbClr val="006236"/>
                </a:solidFill>
              </a:rPr>
              <a:t>Erneuerbare Energien Fotovoltaik</a:t>
            </a:r>
            <a:endParaRPr lang="hu-HU" sz="1800" dirty="0" smtClean="0">
              <a:solidFill>
                <a:srgbClr val="006236"/>
              </a:solidFill>
            </a:endParaRPr>
          </a:p>
          <a:p>
            <a:pPr>
              <a:lnSpc>
                <a:spcPts val="2400"/>
              </a:lnSpc>
              <a:spcBef>
                <a:spcPts val="0"/>
              </a:spcBef>
            </a:pPr>
            <a:endParaRPr lang="hu-HU" sz="1800" dirty="0">
              <a:solidFill>
                <a:srgbClr val="006236"/>
              </a:solidFill>
            </a:endParaRPr>
          </a:p>
          <a:p>
            <a:pPr>
              <a:lnSpc>
                <a:spcPts val="2400"/>
              </a:lnSpc>
              <a:spcBef>
                <a:spcPts val="0"/>
              </a:spcBef>
            </a:pPr>
            <a:r>
              <a:rPr lang="hu-HU" sz="1800" dirty="0" smtClean="0">
                <a:solidFill>
                  <a:srgbClr val="FF0000"/>
                </a:solidFill>
              </a:rPr>
              <a:t>A fotovoltaikus megújuló energia- források összesített teljesítőképessége</a:t>
            </a:r>
          </a:p>
          <a:p>
            <a:pPr>
              <a:lnSpc>
                <a:spcPts val="2400"/>
              </a:lnSpc>
              <a:spcBef>
                <a:spcPts val="0"/>
              </a:spcBef>
            </a:pPr>
            <a:r>
              <a:rPr lang="hu-HU" sz="1800" dirty="0" smtClean="0">
                <a:solidFill>
                  <a:srgbClr val="FF0000"/>
                </a:solidFill>
              </a:rPr>
              <a:t> </a:t>
            </a:r>
            <a:endParaRPr lang="de-DE" sz="1800" dirty="0" smtClean="0">
              <a:solidFill>
                <a:srgbClr val="FF0000"/>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9" name="Grafik 8"/>
          <p:cNvPicPr>
            <a:picLocks noChangeAspect="1" noChangeArrowheads="1"/>
          </p:cNvPicPr>
          <p:nvPr/>
        </p:nvPicPr>
        <p:blipFill>
          <a:blip r:embed="rId3">
            <a:extLst>
              <a:ext uri="{28A0092B-C50C-407E-A947-70E740481C1C}">
                <a14:useLocalDpi xmlns:a14="http://schemas.microsoft.com/office/drawing/2010/main" val="0"/>
              </a:ext>
            </a:extLst>
          </a:blip>
          <a:srcRect l="21146" t="16666" r="20096" b="4646"/>
          <a:stretch>
            <a:fillRect/>
          </a:stretch>
        </p:blipFill>
        <p:spPr bwMode="auto">
          <a:xfrm>
            <a:off x="3197137" y="1065650"/>
            <a:ext cx="50387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7"/>
          <p:cNvPicPr>
            <a:picLocks noChangeAspect="1"/>
          </p:cNvPicPr>
          <p:nvPr/>
        </p:nvPicPr>
        <p:blipFill rotWithShape="1">
          <a:blip r:embed="rId4"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0" name="Titel 1"/>
          <p:cNvSpPr>
            <a:spLocks noGrp="1"/>
          </p:cNvSpPr>
          <p:nvPr>
            <p:ph type="title"/>
          </p:nvPr>
        </p:nvSpPr>
        <p:spPr>
          <a:xfrm>
            <a:off x="1" y="180000"/>
            <a:ext cx="6705599" cy="719294"/>
          </a:xfrm>
        </p:spPr>
        <p:txBody>
          <a:bodyPr/>
          <a:lstStyle/>
          <a:p>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latin typeface="DIN-Light"/>
                <a:cs typeface="DIN-Light"/>
              </a:rPr>
              <a:t>Hogyan valósulhat meg a</a:t>
            </a:r>
            <a:r>
              <a:rPr lang="de-DE" sz="2000" dirty="0" smtClean="0">
                <a:solidFill>
                  <a:srgbClr val="FF0000"/>
                </a:solidFill>
                <a:ea typeface="Calibri"/>
                <a:cs typeface="Times New Roman"/>
              </a:rPr>
              <a:t>CO</a:t>
            </a:r>
            <a:r>
              <a:rPr lang="de-DE" sz="2000" b="1" baseline="-25000" dirty="0" smtClean="0">
                <a:solidFill>
                  <a:srgbClr val="FF0000"/>
                </a:solidFill>
                <a:ea typeface="Calibri"/>
                <a:cs typeface="Times New Roman"/>
              </a:rPr>
              <a:t>2</a:t>
            </a:r>
            <a:r>
              <a:rPr lang="de-DE" sz="2000" dirty="0" smtClean="0">
                <a:solidFill>
                  <a:srgbClr val="FF0000"/>
                </a:solidFill>
                <a:ea typeface="Calibri"/>
                <a:cs typeface="Times New Roman"/>
              </a:rPr>
              <a:t>-mentess</a:t>
            </a:r>
            <a:r>
              <a:rPr lang="hu-HU" sz="2000" dirty="0" smtClean="0">
                <a:solidFill>
                  <a:srgbClr val="FF0000"/>
                </a:solidFill>
                <a:ea typeface="Calibri"/>
                <a:cs typeface="Times New Roman"/>
              </a:rPr>
              <a:t>ég?</a:t>
            </a:r>
            <a:endParaRPr lang="de-DE" sz="2000" dirty="0">
              <a:latin typeface="DIN-Light"/>
              <a:cs typeface="DIN-Light"/>
            </a:endParaRPr>
          </a:p>
        </p:txBody>
      </p:sp>
      <p:sp>
        <p:nvSpPr>
          <p:cNvPr id="2" name="Textfeld 1"/>
          <p:cNvSpPr txBox="1"/>
          <p:nvPr/>
        </p:nvSpPr>
        <p:spPr>
          <a:xfrm>
            <a:off x="6208280" y="4125319"/>
            <a:ext cx="2027582" cy="492443"/>
          </a:xfrm>
          <a:prstGeom prst="rect">
            <a:avLst/>
          </a:prstGeom>
          <a:noFill/>
        </p:spPr>
        <p:txBody>
          <a:bodyPr wrap="square" rtlCol="0">
            <a:spAutoFit/>
          </a:bodyPr>
          <a:lstStyle/>
          <a:p>
            <a:pPr algn="ctr"/>
            <a:r>
              <a:rPr lang="hu-HU" sz="1200" b="1" dirty="0" smtClean="0">
                <a:solidFill>
                  <a:srgbClr val="FF0000"/>
                </a:solidFill>
              </a:rPr>
              <a:t>Fotovoltaikus potenciál </a:t>
            </a:r>
            <a:r>
              <a:rPr lang="hu-HU" sz="1400" b="1" dirty="0" smtClean="0">
                <a:solidFill>
                  <a:srgbClr val="FF0000"/>
                </a:solidFill>
              </a:rPr>
              <a:t>MWh </a:t>
            </a:r>
            <a:r>
              <a:rPr lang="hu-HU" sz="1200" b="1" dirty="0" smtClean="0">
                <a:solidFill>
                  <a:srgbClr val="FF0000"/>
                </a:solidFill>
              </a:rPr>
              <a:t>lakosonként</a:t>
            </a:r>
            <a:endParaRPr lang="de-DE" sz="1200" b="1" dirty="0">
              <a:solidFill>
                <a:srgbClr val="FF0000"/>
              </a:solidFill>
            </a:endParaRPr>
          </a:p>
        </p:txBody>
      </p:sp>
    </p:spTree>
    <p:extLst>
      <p:ext uri="{BB962C8B-B14F-4D97-AF65-F5344CB8AC3E}">
        <p14:creationId xmlns:p14="http://schemas.microsoft.com/office/powerpoint/2010/main" val="4050757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23</a:t>
            </a:fld>
            <a:endParaRPr lang="de-DE" dirty="0"/>
          </a:p>
        </p:txBody>
      </p:sp>
      <p:sp>
        <p:nvSpPr>
          <p:cNvPr id="7" name="Textplatzhalter 4"/>
          <p:cNvSpPr txBox="1">
            <a:spLocks/>
          </p:cNvSpPr>
          <p:nvPr/>
        </p:nvSpPr>
        <p:spPr>
          <a:xfrm>
            <a:off x="-121854" y="1188211"/>
            <a:ext cx="2636454" cy="430377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800" dirty="0" smtClean="0">
                <a:solidFill>
                  <a:srgbClr val="006236"/>
                </a:solidFill>
              </a:rPr>
              <a:t>Gesamtpotenzial</a:t>
            </a:r>
          </a:p>
          <a:p>
            <a:pPr>
              <a:lnSpc>
                <a:spcPts val="2400"/>
              </a:lnSpc>
              <a:spcBef>
                <a:spcPts val="0"/>
              </a:spcBef>
            </a:pPr>
            <a:r>
              <a:rPr lang="de-DE" sz="1800" dirty="0" smtClean="0">
                <a:solidFill>
                  <a:srgbClr val="006236"/>
                </a:solidFill>
              </a:rPr>
              <a:t>Erneuerbare Energien oberflächennahe Geothermie</a:t>
            </a:r>
            <a:endParaRPr lang="hu-HU" sz="1800" dirty="0" smtClean="0">
              <a:solidFill>
                <a:srgbClr val="006236"/>
              </a:solidFill>
            </a:endParaRPr>
          </a:p>
          <a:p>
            <a:pPr>
              <a:lnSpc>
                <a:spcPts val="2400"/>
              </a:lnSpc>
              <a:spcBef>
                <a:spcPts val="0"/>
              </a:spcBef>
            </a:pPr>
            <a:endParaRPr lang="hu-HU" sz="1800" dirty="0">
              <a:solidFill>
                <a:srgbClr val="006236"/>
              </a:solidFill>
            </a:endParaRPr>
          </a:p>
          <a:p>
            <a:pPr>
              <a:lnSpc>
                <a:spcPts val="2400"/>
              </a:lnSpc>
              <a:spcBef>
                <a:spcPts val="0"/>
              </a:spcBef>
            </a:pPr>
            <a:r>
              <a:rPr lang="hu-HU" sz="1800" dirty="0" smtClean="0">
                <a:solidFill>
                  <a:srgbClr val="FF0000"/>
                </a:solidFill>
              </a:rPr>
              <a:t>A megújuló energia-források összesített teljesítő-képessége: </a:t>
            </a:r>
          </a:p>
          <a:p>
            <a:pPr>
              <a:lnSpc>
                <a:spcPts val="2400"/>
              </a:lnSpc>
              <a:spcBef>
                <a:spcPts val="0"/>
              </a:spcBef>
            </a:pPr>
            <a:endParaRPr lang="hu-HU" sz="1800" dirty="0">
              <a:solidFill>
                <a:srgbClr val="FF0000"/>
              </a:solidFill>
            </a:endParaRPr>
          </a:p>
          <a:p>
            <a:pPr>
              <a:lnSpc>
                <a:spcPts val="2400"/>
              </a:lnSpc>
              <a:spcBef>
                <a:spcPts val="0"/>
              </a:spcBef>
            </a:pPr>
            <a:r>
              <a:rPr lang="hu-HU" sz="1800" dirty="0" smtClean="0">
                <a:solidFill>
                  <a:srgbClr val="FF0000"/>
                </a:solidFill>
              </a:rPr>
              <a:t>Talajfelszín közeli geotermikus energia</a:t>
            </a:r>
            <a:r>
              <a:rPr lang="hu-HU" sz="1800" dirty="0" smtClean="0">
                <a:solidFill>
                  <a:srgbClr val="006236"/>
                </a:solidFill>
              </a:rPr>
              <a:t> </a:t>
            </a:r>
            <a:endParaRPr lang="de-DE" sz="1800" dirty="0" smtClean="0">
              <a:solidFill>
                <a:srgbClr val="006236"/>
              </a:solidFill>
            </a:endParaRPr>
          </a:p>
          <a:p>
            <a:pPr>
              <a:lnSpc>
                <a:spcPts val="2400"/>
              </a:lnSpc>
              <a:spcBef>
                <a:spcPts val="0"/>
              </a:spcBef>
            </a:pPr>
            <a:endParaRPr lang="de-DE" sz="18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8" name="Grafik 7"/>
          <p:cNvPicPr>
            <a:picLocks noChangeAspect="1" noChangeArrowheads="1"/>
          </p:cNvPicPr>
          <p:nvPr/>
        </p:nvPicPr>
        <p:blipFill>
          <a:blip r:embed="rId3">
            <a:extLst>
              <a:ext uri="{28A0092B-C50C-407E-A947-70E740481C1C}">
                <a14:useLocalDpi xmlns:a14="http://schemas.microsoft.com/office/drawing/2010/main" val="0"/>
              </a:ext>
            </a:extLst>
          </a:blip>
          <a:srcRect l="24304" t="15140" r="23604" b="9363"/>
          <a:stretch>
            <a:fillRect/>
          </a:stretch>
        </p:blipFill>
        <p:spPr bwMode="auto">
          <a:xfrm>
            <a:off x="3422507" y="1001428"/>
            <a:ext cx="4632036"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7"/>
          <p:cNvPicPr>
            <a:picLocks noChangeAspect="1"/>
          </p:cNvPicPr>
          <p:nvPr/>
        </p:nvPicPr>
        <p:blipFill rotWithShape="1">
          <a:blip r:embed="rId4"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0" name="Titel 1"/>
          <p:cNvSpPr>
            <a:spLocks noGrp="1"/>
          </p:cNvSpPr>
          <p:nvPr>
            <p:ph type="title"/>
          </p:nvPr>
        </p:nvSpPr>
        <p:spPr>
          <a:xfrm>
            <a:off x="1" y="180000"/>
            <a:ext cx="6834664" cy="719294"/>
          </a:xfrm>
        </p:spPr>
        <p:txBody>
          <a:bodyPr/>
          <a:lstStyle/>
          <a:p>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br>
              <a:rPr lang="de-DE" sz="2000" spc="300" dirty="0" smtClean="0">
                <a:latin typeface="DIN-Light"/>
                <a:cs typeface="DIN-Light"/>
              </a:rPr>
            </a:br>
            <a:r>
              <a:rPr lang="hu-HU" sz="2000" spc="300" dirty="0" smtClean="0">
                <a:solidFill>
                  <a:srgbClr val="FF0000"/>
                </a:solidFill>
                <a:latin typeface="DIN-Light"/>
                <a:cs typeface="DIN-Light"/>
              </a:rPr>
              <a:t>Hogyan valósulhat meg a </a:t>
            </a:r>
            <a:r>
              <a:rPr lang="hu-HU" sz="2000" spc="300" dirty="0">
                <a:solidFill>
                  <a:srgbClr val="FF0000"/>
                </a:solidFill>
                <a:latin typeface="DIN-Light"/>
                <a:cs typeface="DIN-Light"/>
              </a:rPr>
              <a:t>a</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a:solidFill>
                  <a:srgbClr val="FF0000"/>
                </a:solidFill>
                <a:ea typeface="Calibri"/>
                <a:cs typeface="Times New Roman"/>
              </a:rPr>
              <a:t>ég?</a:t>
            </a:r>
            <a:endParaRPr lang="de-DE" sz="2000" dirty="0">
              <a:solidFill>
                <a:srgbClr val="FF0000"/>
              </a:solidFill>
              <a:latin typeface="DIN-Light"/>
              <a:cs typeface="DIN-Light"/>
            </a:endParaRPr>
          </a:p>
        </p:txBody>
      </p:sp>
      <p:sp>
        <p:nvSpPr>
          <p:cNvPr id="2" name="Textfeld 1"/>
          <p:cNvSpPr txBox="1"/>
          <p:nvPr/>
        </p:nvSpPr>
        <p:spPr>
          <a:xfrm>
            <a:off x="6126733" y="4418381"/>
            <a:ext cx="1895145" cy="369332"/>
          </a:xfrm>
          <a:prstGeom prst="rect">
            <a:avLst/>
          </a:prstGeom>
          <a:noFill/>
        </p:spPr>
        <p:txBody>
          <a:bodyPr wrap="square" rtlCol="0">
            <a:spAutoFit/>
          </a:bodyPr>
          <a:lstStyle/>
          <a:p>
            <a:r>
              <a:rPr lang="hu-HU" sz="1000" b="1" dirty="0" smtClean="0">
                <a:solidFill>
                  <a:srgbClr val="FF0000"/>
                </a:solidFill>
              </a:rPr>
              <a:t>Geotermikus</a:t>
            </a:r>
            <a:r>
              <a:rPr lang="hu-HU" sz="1000" dirty="0" smtClean="0">
                <a:solidFill>
                  <a:srgbClr val="FF0000"/>
                </a:solidFill>
              </a:rPr>
              <a:t> </a:t>
            </a:r>
          </a:p>
          <a:p>
            <a:r>
              <a:rPr lang="hu-HU" sz="800" b="1" dirty="0" smtClean="0">
                <a:solidFill>
                  <a:srgbClr val="FF0000"/>
                </a:solidFill>
              </a:rPr>
              <a:t>Hőmérsékletkülönbségek</a:t>
            </a:r>
            <a:endParaRPr lang="de-DE" sz="800" b="1" dirty="0">
              <a:solidFill>
                <a:srgbClr val="FF0000"/>
              </a:solidFill>
            </a:endParaRPr>
          </a:p>
        </p:txBody>
      </p:sp>
    </p:spTree>
    <p:extLst>
      <p:ext uri="{BB962C8B-B14F-4D97-AF65-F5344CB8AC3E}">
        <p14:creationId xmlns:p14="http://schemas.microsoft.com/office/powerpoint/2010/main" val="825474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7134"/>
            <a:ext cx="6438899" cy="906428"/>
          </a:xfrm>
        </p:spPr>
        <p:txBody>
          <a:bodyPr/>
          <a:lstStyle/>
          <a:p>
            <a:r>
              <a:rPr lang="de-DE" sz="2000" dirty="0" smtClean="0"/>
              <a:t>WIE </a:t>
            </a:r>
            <a:r>
              <a:rPr lang="de-DE" sz="2000" dirty="0" smtClean="0">
                <a:latin typeface="DIN-Light"/>
                <a:cs typeface="DIN-Light"/>
              </a:rPr>
              <a:t>geht </a:t>
            </a:r>
            <a:r>
              <a:rPr lang="de-DE" sz="2000" dirty="0" err="1" smtClean="0">
                <a:latin typeface="DIN-Light"/>
                <a:cs typeface="DIN-Light"/>
              </a:rPr>
              <a:t>zeozweifre</a:t>
            </a:r>
            <a:r>
              <a:rPr lang="de-DE" sz="2000" spc="300" dirty="0" err="1" smtClean="0">
                <a:latin typeface="DIN-Light"/>
                <a:cs typeface="DIN-Light"/>
              </a:rPr>
              <a:t>i</a:t>
            </a:r>
            <a:r>
              <a:rPr lang="de-DE" sz="2000" spc="300" dirty="0" smtClean="0">
                <a:latin typeface="DIN-Light"/>
                <a:cs typeface="DIN-Light"/>
              </a:rPr>
              <a:t>?</a:t>
            </a:r>
            <a:r>
              <a:rPr lang="hu-HU" sz="2000" spc="300" dirty="0" smtClean="0">
                <a:latin typeface="DIN-Light"/>
                <a:cs typeface="DIN-Light"/>
              </a:rPr>
              <a:t/>
            </a:r>
            <a:br>
              <a:rPr lang="hu-HU" sz="2000" spc="300" dirty="0" smtClean="0">
                <a:latin typeface="DIN-Light"/>
                <a:cs typeface="DIN-Light"/>
              </a:rPr>
            </a:br>
            <a:r>
              <a:rPr lang="hu-HU" sz="2000" spc="300" dirty="0" smtClean="0">
                <a:solidFill>
                  <a:srgbClr val="FF0000"/>
                </a:solidFill>
                <a:latin typeface="DIN-Light"/>
                <a:cs typeface="DIN-Light"/>
              </a:rPr>
              <a:t>Hogyan valósulhat </a:t>
            </a:r>
            <a:r>
              <a:rPr lang="hu-HU" sz="2000" spc="300" dirty="0">
                <a:solidFill>
                  <a:srgbClr val="FF0000"/>
                </a:solidFill>
                <a:latin typeface="DIN-Light"/>
                <a:cs typeface="DIN-Light"/>
              </a:rPr>
              <a:t>a</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a:solidFill>
                  <a:srgbClr val="FF0000"/>
                </a:solidFill>
                <a:ea typeface="Calibri"/>
                <a:cs typeface="Times New Roman"/>
              </a:rPr>
              <a:t>ég?</a:t>
            </a:r>
            <a:endParaRPr lang="de-DE" sz="2000" dirty="0">
              <a:latin typeface="DIN-Light"/>
              <a:cs typeface="DIN-Light"/>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24</a:t>
            </a:fld>
            <a:endParaRPr lang="de-DE" dirty="0"/>
          </a:p>
        </p:txBody>
      </p:sp>
      <p:sp>
        <p:nvSpPr>
          <p:cNvPr id="5" name="Textplatzhalter 4"/>
          <p:cNvSpPr>
            <a:spLocks noGrp="1"/>
          </p:cNvSpPr>
          <p:nvPr>
            <p:ph type="body" sz="quarter" idx="13"/>
          </p:nvPr>
        </p:nvSpPr>
        <p:spPr>
          <a:xfrm>
            <a:off x="2" y="1368000"/>
            <a:ext cx="2552388" cy="3857413"/>
          </a:xfrm>
        </p:spPr>
        <p:txBody>
          <a:bodyPr/>
          <a:lstStyle/>
          <a:p>
            <a:endParaRPr lang="de-DE" dirty="0">
              <a:solidFill>
                <a:srgbClr val="006236"/>
              </a:solidFill>
            </a:endParaRPr>
          </a:p>
          <a:p>
            <a:endParaRPr lang="de-DE" dirty="0" smtClean="0">
              <a:solidFill>
                <a:srgbClr val="006236"/>
              </a:solidFill>
            </a:endParaRPr>
          </a:p>
          <a:p>
            <a:endParaRPr lang="de-DE" dirty="0">
              <a:solidFill>
                <a:srgbClr val="006236"/>
              </a:solidFill>
            </a:endParaRPr>
          </a:p>
          <a:p>
            <a:endParaRPr lang="de-DE" dirty="0" smtClean="0">
              <a:solidFill>
                <a:srgbClr val="006236"/>
              </a:solidFill>
            </a:endParaRPr>
          </a:p>
          <a:p>
            <a:endParaRPr lang="de-DE" dirty="0">
              <a:solidFill>
                <a:srgbClr val="006236"/>
              </a:solidFill>
            </a:endParaRPr>
          </a:p>
        </p:txBody>
      </p:sp>
      <p:pic>
        <p:nvPicPr>
          <p:cNvPr id="11" name="Bild 10"/>
          <p:cNvPicPr>
            <a:picLocks noChangeAspect="1"/>
          </p:cNvPicPr>
          <p:nvPr/>
        </p:nvPicPr>
        <p:blipFill rotWithShape="1">
          <a:blip r:embed="rId2" cstate="screen">
            <a:extLst>
              <a:ext uri="{28A0092B-C50C-407E-A947-70E740481C1C}">
                <a14:useLocalDpi xmlns:a14="http://schemas.microsoft.com/office/drawing/2010/main"/>
              </a:ext>
            </a:extLst>
          </a:blip>
          <a:srcRect t="-348" b="-348"/>
          <a:stretch/>
        </p:blipFill>
        <p:spPr>
          <a:xfrm>
            <a:off x="7317942" y="-7134"/>
            <a:ext cx="1835841" cy="906261"/>
          </a:xfrm>
          <a:prstGeom prst="rect">
            <a:avLst/>
          </a:prstGeom>
        </p:spPr>
      </p:pic>
      <p:sp>
        <p:nvSpPr>
          <p:cNvPr id="15" name="Textplatzhalter 12"/>
          <p:cNvSpPr txBox="1">
            <a:spLocks/>
          </p:cNvSpPr>
          <p:nvPr/>
        </p:nvSpPr>
        <p:spPr>
          <a:xfrm>
            <a:off x="2" y="1368000"/>
            <a:ext cx="2552388" cy="3857413"/>
          </a:xfrm>
          <a:prstGeom prst="rect">
            <a:avLst/>
          </a:prstGeom>
        </p:spPr>
        <p:txBody>
          <a:bodyPr vert="horz" lIns="288000" tIns="0" rIns="91440" bIns="45720" rtlCol="0">
            <a:normAutofit/>
          </a:bodyPr>
          <a:lstStyle>
            <a:lvl1pPr marL="0" indent="0" algn="l" defTabSz="457200" rtl="0" eaLnBrk="1" latinLnBrk="0" hangingPunct="1">
              <a:lnSpc>
                <a:spcPts val="2400"/>
              </a:lnSpc>
              <a:spcBef>
                <a:spcPts val="0"/>
              </a:spcBef>
              <a:buFont typeface="Arial"/>
              <a:buNone/>
              <a:defRPr sz="20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
            <a:r>
              <a:rPr lang="de-DE" dirty="0" smtClean="0">
                <a:solidFill>
                  <a:srgbClr val="006236"/>
                </a:solidFill>
              </a:rPr>
              <a:t>Potenziale aus Biomasse</a:t>
            </a:r>
            <a:endParaRPr lang="hu-HU" dirty="0" smtClean="0">
              <a:solidFill>
                <a:srgbClr val="006236"/>
              </a:solidFill>
            </a:endParaRPr>
          </a:p>
          <a:p>
            <a:pPr marL="18000"/>
            <a:endParaRPr lang="hu-HU" dirty="0">
              <a:solidFill>
                <a:srgbClr val="006236"/>
              </a:solidFill>
            </a:endParaRPr>
          </a:p>
          <a:p>
            <a:pPr marL="18000"/>
            <a:r>
              <a:rPr lang="hu-HU" dirty="0" smtClean="0">
                <a:solidFill>
                  <a:srgbClr val="FF0000"/>
                </a:solidFill>
              </a:rPr>
              <a:t>Biomasszából adódó lehetőségek</a:t>
            </a:r>
            <a:endParaRPr lang="de-DE" dirty="0">
              <a:solidFill>
                <a:srgbClr val="FF0000"/>
              </a:solidFill>
            </a:endParaRPr>
          </a:p>
          <a:p>
            <a:pPr marL="18000"/>
            <a:endParaRPr lang="de-DE" dirty="0"/>
          </a:p>
          <a:p>
            <a:pPr marL="18000"/>
            <a:endParaRPr lang="de-DE" dirty="0"/>
          </a:p>
          <a:p>
            <a:pPr marL="18000"/>
            <a:endParaRPr lang="de-DE" dirty="0"/>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075" y="1052513"/>
            <a:ext cx="413861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5266945" y="4158532"/>
            <a:ext cx="2968918" cy="307777"/>
          </a:xfrm>
          <a:prstGeom prst="rect">
            <a:avLst/>
          </a:prstGeom>
          <a:noFill/>
        </p:spPr>
        <p:txBody>
          <a:bodyPr wrap="square" rtlCol="0">
            <a:spAutoFit/>
          </a:bodyPr>
          <a:lstStyle/>
          <a:p>
            <a:r>
              <a:rPr lang="hu-HU" sz="1200" b="1" dirty="0" smtClean="0">
                <a:solidFill>
                  <a:srgbClr val="FF0000"/>
                </a:solidFill>
              </a:rPr>
              <a:t>Területi potenciál </a:t>
            </a:r>
            <a:r>
              <a:rPr lang="de-DE" sz="1000" b="1" dirty="0" smtClean="0">
                <a:solidFill>
                  <a:srgbClr val="FF0000"/>
                </a:solidFill>
              </a:rPr>
              <a:t>[</a:t>
            </a:r>
            <a:r>
              <a:rPr lang="hu-HU" sz="1000" b="1" dirty="0" smtClean="0">
                <a:solidFill>
                  <a:srgbClr val="FF0000"/>
                </a:solidFill>
              </a:rPr>
              <a:t>MWh</a:t>
            </a:r>
            <a:r>
              <a:rPr lang="de-DE" sz="1400" b="1" dirty="0" smtClean="0">
                <a:solidFill>
                  <a:srgbClr val="FF0000"/>
                </a:solidFill>
              </a:rPr>
              <a:t>/</a:t>
            </a:r>
            <a:r>
              <a:rPr lang="de-DE" sz="1000" b="1" dirty="0" smtClean="0">
                <a:solidFill>
                  <a:srgbClr val="FF0000"/>
                </a:solidFill>
              </a:rPr>
              <a:t>(ha*</a:t>
            </a:r>
            <a:r>
              <a:rPr lang="hu-HU" sz="1000" b="1" dirty="0" smtClean="0">
                <a:solidFill>
                  <a:srgbClr val="FF0000"/>
                </a:solidFill>
              </a:rPr>
              <a:t>év</a:t>
            </a:r>
            <a:r>
              <a:rPr lang="de-DE" sz="1000" b="1" dirty="0" smtClean="0">
                <a:solidFill>
                  <a:srgbClr val="FF0000"/>
                </a:solidFill>
              </a:rPr>
              <a:t>)]</a:t>
            </a:r>
            <a:endParaRPr lang="de-DE" sz="1000" b="1" dirty="0">
              <a:solidFill>
                <a:srgbClr val="FF0000"/>
              </a:solidFill>
            </a:endParaRPr>
          </a:p>
        </p:txBody>
      </p:sp>
      <p:sp>
        <p:nvSpPr>
          <p:cNvPr id="7" name="Textfeld 6"/>
          <p:cNvSpPr txBox="1"/>
          <p:nvPr/>
        </p:nvSpPr>
        <p:spPr>
          <a:xfrm>
            <a:off x="4488166" y="5918486"/>
            <a:ext cx="1305471" cy="400110"/>
          </a:xfrm>
          <a:prstGeom prst="rect">
            <a:avLst/>
          </a:prstGeom>
          <a:noFill/>
        </p:spPr>
        <p:txBody>
          <a:bodyPr wrap="square" rtlCol="0">
            <a:spAutoFit/>
          </a:bodyPr>
          <a:lstStyle/>
          <a:p>
            <a:r>
              <a:rPr lang="hu-HU" sz="1200" dirty="0" smtClean="0">
                <a:solidFill>
                  <a:srgbClr val="FF0000"/>
                </a:solidFill>
              </a:rPr>
              <a:t>Összpotenciá</a:t>
            </a:r>
            <a:r>
              <a:rPr lang="hu-HU" sz="1200" dirty="0">
                <a:solidFill>
                  <a:srgbClr val="FF0000"/>
                </a:solidFill>
              </a:rPr>
              <a:t>l</a:t>
            </a:r>
            <a:endParaRPr lang="hu-HU" sz="1200" dirty="0" smtClean="0">
              <a:solidFill>
                <a:srgbClr val="FF0000"/>
              </a:solidFill>
            </a:endParaRPr>
          </a:p>
          <a:p>
            <a:r>
              <a:rPr lang="hu-HU" sz="800" dirty="0" smtClean="0">
                <a:solidFill>
                  <a:srgbClr val="FF0000"/>
                </a:solidFill>
              </a:rPr>
              <a:t>Megfelel 54 GWh</a:t>
            </a:r>
            <a:endParaRPr lang="de-DE" sz="800" dirty="0">
              <a:solidFill>
                <a:srgbClr val="FF0000"/>
              </a:solidFill>
            </a:endParaRPr>
          </a:p>
        </p:txBody>
      </p:sp>
    </p:spTree>
    <p:extLst>
      <p:ext uri="{BB962C8B-B14F-4D97-AF65-F5344CB8AC3E}">
        <p14:creationId xmlns:p14="http://schemas.microsoft.com/office/powerpoint/2010/main" val="1574750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smtClean="0"/>
              <a:t>WER </a:t>
            </a:r>
            <a:r>
              <a:rPr lang="de-DE" sz="2000" dirty="0" smtClean="0">
                <a:latin typeface="DIN-Light" pitchFamily="2" charset="0"/>
              </a:rPr>
              <a:t>macht was</a:t>
            </a:r>
            <a:r>
              <a:rPr lang="de-DE" sz="2000" spc="300" dirty="0" smtClean="0">
                <a:latin typeface="DIN-Light" pitchFamily="2" charset="0"/>
              </a:rPr>
              <a:t>?</a:t>
            </a:r>
            <a:r>
              <a:rPr lang="hu-HU" sz="2000" spc="300" dirty="0" smtClean="0">
                <a:latin typeface="DIN-Light" pitchFamily="2" charset="0"/>
              </a:rPr>
              <a:t/>
            </a:r>
            <a:br>
              <a:rPr lang="hu-HU" sz="2000" spc="300" dirty="0" smtClean="0">
                <a:latin typeface="DIN-Light" pitchFamily="2" charset="0"/>
              </a:rPr>
            </a:br>
            <a:r>
              <a:rPr lang="hu-HU" sz="2000" spc="300" dirty="0" smtClean="0">
                <a:solidFill>
                  <a:srgbClr val="FF0000"/>
                </a:solidFill>
                <a:latin typeface="DIN-Light" pitchFamily="2" charset="0"/>
              </a:rPr>
              <a:t>KI mit csinál?</a:t>
            </a:r>
            <a:endParaRPr lang="de-DE" sz="2000"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25</a:t>
            </a:fld>
            <a:endParaRPr lang="de-DE" dirty="0"/>
          </a:p>
        </p:txBody>
      </p:sp>
      <p:sp>
        <p:nvSpPr>
          <p:cNvPr id="9" name="Textplatzhalter 8"/>
          <p:cNvSpPr>
            <a:spLocks noGrp="1"/>
          </p:cNvSpPr>
          <p:nvPr>
            <p:ph type="body" sz="quarter" idx="14"/>
          </p:nvPr>
        </p:nvSpPr>
        <p:spPr>
          <a:xfrm>
            <a:off x="2836862" y="1056825"/>
            <a:ext cx="6052755" cy="2693320"/>
          </a:xfrm>
        </p:spPr>
        <p:txBody>
          <a:bodyPr>
            <a:normAutofit fontScale="85000" lnSpcReduction="10000"/>
          </a:bodyPr>
          <a:lstStyle/>
          <a:p>
            <a:pPr marL="18000" indent="0">
              <a:lnSpc>
                <a:spcPts val="2400"/>
              </a:lnSpc>
              <a:spcBef>
                <a:spcPts val="0"/>
              </a:spcBef>
              <a:buNone/>
            </a:pPr>
            <a:r>
              <a:rPr lang="de-DE" sz="1500" dirty="0"/>
              <a:t>Die Umwelt- und EnergieAgentur zeigt den Weg zu </a:t>
            </a:r>
            <a:r>
              <a:rPr lang="de-DE" sz="1500" dirty="0" err="1" smtClean="0"/>
              <a:t>zeozweifrei</a:t>
            </a:r>
            <a:r>
              <a:rPr lang="hu-HU" sz="1500" dirty="0" smtClean="0"/>
              <a:t>. </a:t>
            </a:r>
          </a:p>
          <a:p>
            <a:pPr marL="18000" indent="0">
              <a:lnSpc>
                <a:spcPts val="2400"/>
              </a:lnSpc>
              <a:spcBef>
                <a:spcPts val="0"/>
              </a:spcBef>
              <a:buNone/>
            </a:pPr>
            <a:r>
              <a:rPr lang="hu-HU" sz="1400" b="1" dirty="0" smtClean="0">
                <a:solidFill>
                  <a:srgbClr val="FF0000"/>
                </a:solidFill>
              </a:rPr>
              <a:t>A környezet- és Energia Ügynökség mutatja a CO2-mentességhez vezető utat</a:t>
            </a:r>
            <a:endParaRPr lang="de-DE" sz="1400" b="1" dirty="0">
              <a:solidFill>
                <a:srgbClr val="FF0000"/>
              </a:solidFill>
            </a:endParaRPr>
          </a:p>
          <a:p>
            <a:pPr marL="18000" indent="0">
              <a:lnSpc>
                <a:spcPts val="2400"/>
              </a:lnSpc>
              <a:spcBef>
                <a:spcPts val="0"/>
              </a:spcBef>
              <a:buNone/>
            </a:pPr>
            <a:r>
              <a:rPr lang="de-DE" sz="1500" dirty="0"/>
              <a:t>Die Umwelt- und EnergieAgentur unterstützt alle Teilnehmer</a:t>
            </a:r>
            <a:r>
              <a:rPr lang="de-DE" sz="1500" dirty="0" smtClean="0"/>
              <a:t>.</a:t>
            </a:r>
            <a:endParaRPr lang="hu-HU" sz="1500" dirty="0" smtClean="0"/>
          </a:p>
          <a:p>
            <a:pPr marL="18000" indent="0">
              <a:lnSpc>
                <a:spcPts val="2400"/>
              </a:lnSpc>
              <a:spcBef>
                <a:spcPts val="0"/>
              </a:spcBef>
              <a:buNone/>
            </a:pPr>
            <a:r>
              <a:rPr lang="hu-HU" sz="1400" b="1" dirty="0" smtClean="0">
                <a:solidFill>
                  <a:srgbClr val="FF0000"/>
                </a:solidFill>
              </a:rPr>
              <a:t>A környezet- és Energia Ügynökségtől ninden szereplő támogatást kap</a:t>
            </a:r>
            <a:endParaRPr lang="de-DE" sz="1400" b="1" dirty="0" smtClean="0">
              <a:solidFill>
                <a:srgbClr val="FF0000"/>
              </a:solidFill>
            </a:endParaRPr>
          </a:p>
          <a:p>
            <a:pPr marL="18000" indent="0">
              <a:lnSpc>
                <a:spcPts val="2400"/>
              </a:lnSpc>
              <a:spcBef>
                <a:spcPts val="0"/>
              </a:spcBef>
              <a:buNone/>
            </a:pPr>
            <a:r>
              <a:rPr lang="de-DE" sz="1500" dirty="0" smtClean="0"/>
              <a:t>Umsetzung</a:t>
            </a:r>
            <a:r>
              <a:rPr lang="de-DE" sz="1500" dirty="0"/>
              <a:t>: Bürger, Kommunen, Banken, Unternehmen</a:t>
            </a:r>
            <a:r>
              <a:rPr lang="de-DE" sz="1500" dirty="0" smtClean="0"/>
              <a:t>,</a:t>
            </a:r>
            <a:endParaRPr lang="hu-HU" sz="1500" dirty="0" smtClean="0"/>
          </a:p>
          <a:p>
            <a:pPr marL="18000" indent="0">
              <a:spcBef>
                <a:spcPts val="0"/>
              </a:spcBef>
              <a:buNone/>
            </a:pPr>
            <a:r>
              <a:rPr lang="hu-HU" sz="1400" b="1" dirty="0" smtClean="0">
                <a:solidFill>
                  <a:srgbClr val="FF0000"/>
                </a:solidFill>
              </a:rPr>
              <a:t>A szereplők</a:t>
            </a:r>
            <a:r>
              <a:rPr lang="hu-HU" sz="1400" b="1" dirty="0">
                <a:solidFill>
                  <a:srgbClr val="FF0000"/>
                </a:solidFill>
              </a:rPr>
              <a:t>: polgárok, települések, bankok, vállalatok, energiaszolgáltató</a:t>
            </a:r>
            <a:r>
              <a:rPr lang="hu-HU" sz="1400" dirty="0">
                <a:solidFill>
                  <a:srgbClr val="FF0000"/>
                </a:solidFill>
              </a:rPr>
              <a:t>k</a:t>
            </a:r>
          </a:p>
          <a:p>
            <a:pPr marL="18000" indent="0">
              <a:lnSpc>
                <a:spcPts val="2400"/>
              </a:lnSpc>
              <a:spcBef>
                <a:spcPts val="0"/>
              </a:spcBef>
              <a:buNone/>
            </a:pPr>
            <a:r>
              <a:rPr lang="de-DE" sz="1500" dirty="0" smtClean="0"/>
              <a:t>Energieversorger </a:t>
            </a:r>
            <a:r>
              <a:rPr lang="de-DE" sz="1500" dirty="0"/>
              <a:t>– </a:t>
            </a:r>
            <a:r>
              <a:rPr lang="de-DE" sz="1500" dirty="0">
                <a:cs typeface="DIN-Medium"/>
              </a:rPr>
              <a:t>viele machen schon mit</a:t>
            </a:r>
            <a:r>
              <a:rPr lang="de-DE" sz="1500" dirty="0" smtClean="0">
                <a:cs typeface="DIN-Medium"/>
              </a:rPr>
              <a:t>.</a:t>
            </a:r>
            <a:endParaRPr lang="hu-HU" sz="1500" dirty="0" smtClean="0">
              <a:latin typeface="DIN-Medium"/>
              <a:cs typeface="DIN-Medium"/>
            </a:endParaRPr>
          </a:p>
          <a:p>
            <a:pPr marL="18000" indent="0">
              <a:lnSpc>
                <a:spcPts val="2400"/>
              </a:lnSpc>
              <a:spcBef>
                <a:spcPts val="0"/>
              </a:spcBef>
              <a:buNone/>
            </a:pPr>
            <a:r>
              <a:rPr lang="hu-HU" sz="1400" b="1" dirty="0" smtClean="0">
                <a:solidFill>
                  <a:srgbClr val="FF0000"/>
                </a:solidFill>
                <a:latin typeface="DIN-Medium"/>
                <a:cs typeface="DIN-Medium"/>
              </a:rPr>
              <a:t>Energiaszolgáltatók – már sokan részt vesznek benne</a:t>
            </a:r>
          </a:p>
          <a:p>
            <a:pPr marL="18000" indent="0">
              <a:lnSpc>
                <a:spcPts val="2400"/>
              </a:lnSpc>
              <a:spcBef>
                <a:spcPts val="0"/>
              </a:spcBef>
              <a:buNone/>
            </a:pPr>
            <a:endParaRPr lang="de-DE" sz="1400" dirty="0">
              <a:solidFill>
                <a:srgbClr val="FF0000"/>
              </a:solidFill>
              <a:latin typeface="DIN-Medium"/>
              <a:cs typeface="DIN-Medium"/>
            </a:endParaRPr>
          </a:p>
        </p:txBody>
      </p:sp>
      <p:pic>
        <p:nvPicPr>
          <p:cNvPr id="10" name="Bild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180000">
            <a:off x="5394045" y="3715072"/>
            <a:ext cx="3196590" cy="3196590"/>
          </a:xfrm>
          <a:prstGeom prst="rect">
            <a:avLst/>
          </a:prstGeom>
          <a:effectLst>
            <a:outerShdw blurRad="50800" dist="101600" dir="13500000" algn="tl" rotWithShape="0">
              <a:schemeClr val="tx1">
                <a:alpha val="30000"/>
              </a:schemeClr>
            </a:outerShdw>
          </a:effectLst>
        </p:spPr>
      </p:pic>
      <p:pic>
        <p:nvPicPr>
          <p:cNvPr id="11" name="Bild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1"/>
          </a:xfrm>
          <a:prstGeom prst="rect">
            <a:avLst/>
          </a:prstGeom>
        </p:spPr>
      </p:pic>
      <p:sp>
        <p:nvSpPr>
          <p:cNvPr id="12" name="Textplatzhalter 4"/>
          <p:cNvSpPr txBox="1">
            <a:spLocks/>
          </p:cNvSpPr>
          <p:nvPr/>
        </p:nvSpPr>
        <p:spPr>
          <a:xfrm>
            <a:off x="1" y="1332000"/>
            <a:ext cx="2233705" cy="3857413"/>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2000" dirty="0" smtClean="0">
                <a:solidFill>
                  <a:srgbClr val="006236"/>
                </a:solidFill>
              </a:rPr>
              <a:t>Die Akteure</a:t>
            </a:r>
            <a:endParaRPr lang="hu-HU" sz="2000" dirty="0" smtClean="0">
              <a:solidFill>
                <a:srgbClr val="006236"/>
              </a:solidFill>
            </a:endParaRPr>
          </a:p>
          <a:p>
            <a:pPr>
              <a:lnSpc>
                <a:spcPts val="2400"/>
              </a:lnSpc>
              <a:spcBef>
                <a:spcPts val="0"/>
              </a:spcBef>
            </a:pPr>
            <a:r>
              <a:rPr lang="hu-HU" sz="2000" dirty="0" smtClean="0">
                <a:solidFill>
                  <a:srgbClr val="FF0000"/>
                </a:solidFill>
              </a:rPr>
              <a:t>A szereplők</a:t>
            </a:r>
            <a:endParaRPr lang="de-DE" sz="2000" dirty="0" smtClean="0">
              <a:solidFill>
                <a:srgbClr val="FF0000"/>
              </a:solidFill>
            </a:endParaRPr>
          </a:p>
          <a:p>
            <a:pPr>
              <a:lnSpc>
                <a:spcPts val="2400"/>
              </a:lnSpc>
              <a:spcBef>
                <a:spcPts val="0"/>
              </a:spcBef>
            </a:pPr>
            <a:endParaRPr lang="de-DE" sz="2000" dirty="0" smtClean="0">
              <a:solidFill>
                <a:srgbClr val="FF0000"/>
              </a:solidFill>
            </a:endParaRPr>
          </a:p>
          <a:p>
            <a:pPr>
              <a:lnSpc>
                <a:spcPts val="2400"/>
              </a:lnSpc>
              <a:spcBef>
                <a:spcPts val="0"/>
              </a:spcBef>
            </a:pPr>
            <a:endParaRPr lang="de-DE" sz="2000" dirty="0" smtClean="0">
              <a:solidFill>
                <a:srgbClr val="006236"/>
              </a:solidFill>
            </a:endParaRPr>
          </a:p>
          <a:p>
            <a:pPr>
              <a:lnSpc>
                <a:spcPts val="2400"/>
              </a:lnSpc>
              <a:spcBef>
                <a:spcPts val="0"/>
              </a:spcBef>
            </a:pPr>
            <a:r>
              <a:rPr lang="de-DE" sz="2000" dirty="0" smtClean="0">
                <a:solidFill>
                  <a:srgbClr val="006236"/>
                </a:solidFill>
              </a:rPr>
              <a:t>Wer setzt das Konzept um?</a:t>
            </a:r>
            <a:endParaRPr lang="hu-HU" sz="2000" dirty="0" smtClean="0">
              <a:solidFill>
                <a:srgbClr val="006236"/>
              </a:solidFill>
            </a:endParaRPr>
          </a:p>
          <a:p>
            <a:pPr>
              <a:lnSpc>
                <a:spcPts val="2400"/>
              </a:lnSpc>
              <a:spcBef>
                <a:spcPts val="0"/>
              </a:spcBef>
            </a:pPr>
            <a:endParaRPr lang="hu-HU" sz="2000" dirty="0" smtClean="0">
              <a:solidFill>
                <a:srgbClr val="FF0000"/>
              </a:solidFill>
            </a:endParaRPr>
          </a:p>
          <a:p>
            <a:pPr>
              <a:lnSpc>
                <a:spcPts val="2400"/>
              </a:lnSpc>
              <a:spcBef>
                <a:spcPts val="0"/>
              </a:spcBef>
            </a:pPr>
            <a:r>
              <a:rPr lang="hu-HU" sz="2000" dirty="0" smtClean="0">
                <a:solidFill>
                  <a:srgbClr val="FF0000"/>
                </a:solidFill>
              </a:rPr>
              <a:t>Ki valósítja meg a koncepciót? </a:t>
            </a:r>
            <a:endParaRPr lang="de-DE" sz="2000" dirty="0">
              <a:solidFill>
                <a:srgbClr val="FF0000"/>
              </a:solidFill>
            </a:endParaRPr>
          </a:p>
        </p:txBody>
      </p:sp>
    </p:spTree>
    <p:extLst>
      <p:ext uri="{BB962C8B-B14F-4D97-AF65-F5344CB8AC3E}">
        <p14:creationId xmlns:p14="http://schemas.microsoft.com/office/powerpoint/2010/main" val="475004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1"/>
          </a:xfrm>
          <a:prstGeom prst="rect">
            <a:avLst/>
          </a:prstGeom>
        </p:spPr>
      </p:pic>
      <p:sp>
        <p:nvSpPr>
          <p:cNvPr id="2" name="Titel 1"/>
          <p:cNvSpPr>
            <a:spLocks noGrp="1"/>
          </p:cNvSpPr>
          <p:nvPr>
            <p:ph type="title"/>
          </p:nvPr>
        </p:nvSpPr>
        <p:spPr/>
        <p:txBody>
          <a:bodyPr/>
          <a:lstStyle/>
          <a:p>
            <a:r>
              <a:rPr lang="de-DE" sz="2000" dirty="0" smtClean="0"/>
              <a:t>WER </a:t>
            </a:r>
            <a:r>
              <a:rPr lang="de-DE" sz="2000" dirty="0" smtClean="0">
                <a:latin typeface="DIN-Light" pitchFamily="2" charset="0"/>
              </a:rPr>
              <a:t>macht was</a:t>
            </a:r>
            <a:r>
              <a:rPr lang="de-DE" sz="2000" spc="300" dirty="0" smtClean="0">
                <a:latin typeface="DIN-Light" pitchFamily="2" charset="0"/>
              </a:rPr>
              <a:t>?</a:t>
            </a:r>
            <a:r>
              <a:rPr lang="hu-HU" sz="2000" spc="300" dirty="0" smtClean="0">
                <a:latin typeface="DIN-Light" pitchFamily="2" charset="0"/>
              </a:rPr>
              <a:t/>
            </a:r>
            <a:br>
              <a:rPr lang="hu-HU" sz="2000" spc="300" dirty="0" smtClean="0">
                <a:latin typeface="DIN-Light" pitchFamily="2" charset="0"/>
              </a:rPr>
            </a:br>
            <a:r>
              <a:rPr lang="hu-HU" sz="2000" spc="300" dirty="0" smtClean="0">
                <a:solidFill>
                  <a:srgbClr val="FF0000"/>
                </a:solidFill>
                <a:latin typeface="DIN-Light" pitchFamily="2" charset="0"/>
              </a:rPr>
              <a:t>KI mit csinál?</a:t>
            </a:r>
            <a:endParaRPr lang="de-DE" sz="2000"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26</a:t>
            </a:fld>
            <a:endParaRPr lang="de-DE" dirty="0"/>
          </a:p>
        </p:txBody>
      </p:sp>
      <p:sp>
        <p:nvSpPr>
          <p:cNvPr id="9" name="Textplatzhalter 8"/>
          <p:cNvSpPr>
            <a:spLocks noGrp="1"/>
          </p:cNvSpPr>
          <p:nvPr>
            <p:ph type="body" sz="quarter" idx="14"/>
          </p:nvPr>
        </p:nvSpPr>
        <p:spPr>
          <a:xfrm>
            <a:off x="2836862" y="1314000"/>
            <a:ext cx="6316920" cy="3989980"/>
          </a:xfrm>
        </p:spPr>
        <p:txBody>
          <a:bodyPr>
            <a:normAutofit/>
          </a:bodyPr>
          <a:lstStyle/>
          <a:p>
            <a:pPr>
              <a:lnSpc>
                <a:spcPts val="2400"/>
              </a:lnSpc>
              <a:spcBef>
                <a:spcPts val="0"/>
              </a:spcBef>
            </a:pPr>
            <a:r>
              <a:rPr lang="de-DE" sz="1600" dirty="0"/>
              <a:t>Bürger: </a:t>
            </a:r>
            <a:r>
              <a:rPr lang="de-DE" sz="1600" dirty="0">
                <a:latin typeface="DIN-Medium"/>
                <a:cs typeface="DIN-Medium"/>
              </a:rPr>
              <a:t>Die Energiewende ist machbar, Herr Nachbar.</a:t>
            </a:r>
          </a:p>
          <a:p>
            <a:pPr>
              <a:lnSpc>
                <a:spcPts val="2400"/>
              </a:lnSpc>
              <a:spcBef>
                <a:spcPts val="0"/>
              </a:spcBef>
            </a:pPr>
            <a:r>
              <a:rPr lang="hu-HU" sz="1600" dirty="0" smtClean="0">
                <a:solidFill>
                  <a:srgbClr val="FF0000"/>
                </a:solidFill>
                <a:latin typeface="DIN-Medium"/>
                <a:cs typeface="DIN-Medium"/>
              </a:rPr>
              <a:t>Polgárok: Szomszéd Úr! Az energiafordulat megvalósítható.</a:t>
            </a:r>
            <a:endParaRPr lang="de-DE" sz="1600" dirty="0">
              <a:solidFill>
                <a:srgbClr val="FF0000"/>
              </a:solidFill>
              <a:latin typeface="DIN-Medium"/>
              <a:cs typeface="DIN-Medium"/>
            </a:endParaRPr>
          </a:p>
          <a:p>
            <a:pPr>
              <a:lnSpc>
                <a:spcPts val="2400"/>
              </a:lnSpc>
              <a:spcBef>
                <a:spcPts val="0"/>
              </a:spcBef>
            </a:pPr>
            <a:r>
              <a:rPr lang="de-DE" sz="1600" dirty="0"/>
              <a:t>Kommunen: </a:t>
            </a:r>
            <a:r>
              <a:rPr lang="de-DE" sz="1600" dirty="0">
                <a:latin typeface="DIN-Medium"/>
                <a:cs typeface="DIN-Medium"/>
              </a:rPr>
              <a:t>Klimaschutz fängt im Rathaus an. </a:t>
            </a:r>
          </a:p>
          <a:p>
            <a:pPr>
              <a:lnSpc>
                <a:spcPts val="2400"/>
              </a:lnSpc>
              <a:spcBef>
                <a:spcPts val="0"/>
              </a:spcBef>
            </a:pPr>
            <a:r>
              <a:rPr lang="hu-HU" sz="1600" dirty="0" smtClean="0">
                <a:solidFill>
                  <a:srgbClr val="FF0000"/>
                </a:solidFill>
                <a:latin typeface="DIN-Medium"/>
                <a:cs typeface="DIN-Medium"/>
              </a:rPr>
              <a:t>Települések: A klímavédelem a községházán kezdődik.</a:t>
            </a:r>
            <a:endParaRPr lang="de-DE" sz="1600" dirty="0">
              <a:solidFill>
                <a:srgbClr val="FF0000"/>
              </a:solidFill>
              <a:latin typeface="DIN-Medium"/>
              <a:cs typeface="DIN-Medium"/>
            </a:endParaRPr>
          </a:p>
          <a:p>
            <a:pPr>
              <a:lnSpc>
                <a:spcPts val="2400"/>
              </a:lnSpc>
              <a:spcBef>
                <a:spcPts val="0"/>
              </a:spcBef>
            </a:pPr>
            <a:r>
              <a:rPr lang="de-DE" sz="1600" dirty="0"/>
              <a:t>Banken: </a:t>
            </a:r>
            <a:r>
              <a:rPr lang="de-DE" sz="1600" dirty="0">
                <a:latin typeface="DIN-Medium"/>
                <a:cs typeface="DIN-Medium"/>
              </a:rPr>
              <a:t>Mit Klimaschutz Geld verdienen.</a:t>
            </a:r>
          </a:p>
          <a:p>
            <a:pPr>
              <a:lnSpc>
                <a:spcPts val="2400"/>
              </a:lnSpc>
              <a:spcBef>
                <a:spcPts val="0"/>
              </a:spcBef>
            </a:pPr>
            <a:r>
              <a:rPr lang="hu-HU" sz="1600" dirty="0" smtClean="0">
                <a:solidFill>
                  <a:srgbClr val="FF0000"/>
                </a:solidFill>
                <a:latin typeface="DIN-Medium"/>
                <a:cs typeface="DIN-Medium"/>
              </a:rPr>
              <a:t>Bankok: A klímavédelemmel pénzt lehet keresni.</a:t>
            </a:r>
            <a:endParaRPr lang="de-DE" sz="1600" dirty="0">
              <a:solidFill>
                <a:srgbClr val="FF0000"/>
              </a:solidFill>
              <a:latin typeface="DIN-Medium"/>
              <a:cs typeface="DIN-Medium"/>
            </a:endParaRPr>
          </a:p>
          <a:p>
            <a:pPr>
              <a:lnSpc>
                <a:spcPts val="2400"/>
              </a:lnSpc>
              <a:spcBef>
                <a:spcPts val="0"/>
              </a:spcBef>
            </a:pPr>
            <a:r>
              <a:rPr lang="de-DE" sz="1600" dirty="0"/>
              <a:t>Unternehmen:  </a:t>
            </a:r>
            <a:r>
              <a:rPr lang="de-DE" sz="1600" dirty="0">
                <a:latin typeface="DIN-Medium"/>
                <a:cs typeface="DIN-Medium"/>
              </a:rPr>
              <a:t>Mit Klimaschutz Geld verdienen.</a:t>
            </a:r>
          </a:p>
          <a:p>
            <a:pPr>
              <a:lnSpc>
                <a:spcPts val="2400"/>
              </a:lnSpc>
              <a:spcBef>
                <a:spcPts val="0"/>
              </a:spcBef>
            </a:pPr>
            <a:r>
              <a:rPr lang="hu-HU" sz="1600" dirty="0" smtClean="0">
                <a:solidFill>
                  <a:srgbClr val="FF0000"/>
                </a:solidFill>
              </a:rPr>
              <a:t>Vállalatok: A klímavédelemmel pénzt lehet keresni.</a:t>
            </a:r>
            <a:endParaRPr lang="de-DE" sz="1600" dirty="0">
              <a:solidFill>
                <a:srgbClr val="FF0000"/>
              </a:solidFill>
            </a:endParaRPr>
          </a:p>
          <a:p>
            <a:pPr>
              <a:lnSpc>
                <a:spcPts val="2400"/>
              </a:lnSpc>
              <a:spcBef>
                <a:spcPts val="0"/>
              </a:spcBef>
            </a:pPr>
            <a:r>
              <a:rPr lang="de-DE" sz="1600" spc="-20" dirty="0"/>
              <a:t>Energieversorger: </a:t>
            </a:r>
            <a:r>
              <a:rPr lang="de-DE" sz="1600" spc="-20" dirty="0">
                <a:latin typeface="DIN-Medium"/>
                <a:cs typeface="DIN-Medium"/>
              </a:rPr>
              <a:t>Die Energiewende braucht einen Antrieb</a:t>
            </a:r>
            <a:r>
              <a:rPr lang="de-DE" sz="1600" spc="-20" dirty="0" smtClean="0">
                <a:latin typeface="DIN-Medium"/>
                <a:cs typeface="DIN-Medium"/>
              </a:rPr>
              <a:t>.</a:t>
            </a:r>
            <a:endParaRPr lang="hu-HU" sz="1600" spc="-20" dirty="0" smtClean="0">
              <a:latin typeface="DIN-Medium"/>
              <a:cs typeface="DIN-Medium"/>
            </a:endParaRPr>
          </a:p>
          <a:p>
            <a:pPr>
              <a:lnSpc>
                <a:spcPts val="2400"/>
              </a:lnSpc>
              <a:spcBef>
                <a:spcPts val="0"/>
              </a:spcBef>
            </a:pPr>
            <a:r>
              <a:rPr lang="hu-HU" sz="1600" spc="-20" dirty="0" smtClean="0">
                <a:solidFill>
                  <a:srgbClr val="FF0000"/>
                </a:solidFill>
                <a:latin typeface="DIN-Medium"/>
                <a:cs typeface="DIN-Medium"/>
              </a:rPr>
              <a:t>Energiaszolgáltatók: Az energiafordulatnak szüksége van inspirációra.</a:t>
            </a:r>
            <a:endParaRPr lang="de-DE" sz="1600" spc="-20" dirty="0">
              <a:solidFill>
                <a:srgbClr val="FF0000"/>
              </a:solidFill>
              <a:latin typeface="DIN-Medium"/>
              <a:cs typeface="DIN-Medium"/>
            </a:endParaRPr>
          </a:p>
          <a:p>
            <a:pPr marL="18000" indent="0">
              <a:lnSpc>
                <a:spcPts val="2400"/>
              </a:lnSpc>
              <a:spcBef>
                <a:spcPts val="0"/>
              </a:spcBef>
              <a:buNone/>
            </a:pPr>
            <a:endParaRPr lang="de-DE" dirty="0" smtClean="0"/>
          </a:p>
        </p:txBody>
      </p:sp>
      <p:pic>
        <p:nvPicPr>
          <p:cNvPr id="10" name="Bild 9" descr="akteure-bun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6862" y="5414412"/>
            <a:ext cx="4481081" cy="897409"/>
          </a:xfrm>
          <a:prstGeom prst="rect">
            <a:avLst/>
          </a:prstGeom>
        </p:spPr>
      </p:pic>
      <p:pic>
        <p:nvPicPr>
          <p:cNvPr id="12" name="Bild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170" y="4960473"/>
            <a:ext cx="1706770" cy="1897526"/>
          </a:xfrm>
          <a:prstGeom prst="rect">
            <a:avLst/>
          </a:prstGeom>
        </p:spPr>
      </p:pic>
      <p:sp>
        <p:nvSpPr>
          <p:cNvPr id="13" name="Textplatzhalter 4"/>
          <p:cNvSpPr txBox="1">
            <a:spLocks/>
          </p:cNvSpPr>
          <p:nvPr/>
        </p:nvSpPr>
        <p:spPr>
          <a:xfrm>
            <a:off x="1" y="1332000"/>
            <a:ext cx="2233705" cy="3857413"/>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2000" dirty="0" smtClean="0">
                <a:solidFill>
                  <a:srgbClr val="006236"/>
                </a:solidFill>
              </a:rPr>
              <a:t>Die Akteure</a:t>
            </a:r>
            <a:endParaRPr lang="hu-HU" sz="2000" dirty="0" smtClean="0">
              <a:solidFill>
                <a:srgbClr val="006236"/>
              </a:solidFill>
            </a:endParaRPr>
          </a:p>
          <a:p>
            <a:pPr>
              <a:lnSpc>
                <a:spcPts val="2400"/>
              </a:lnSpc>
              <a:spcBef>
                <a:spcPts val="0"/>
              </a:spcBef>
            </a:pPr>
            <a:endParaRPr lang="hu-HU" sz="2000" dirty="0">
              <a:solidFill>
                <a:srgbClr val="006236"/>
              </a:solidFill>
            </a:endParaRPr>
          </a:p>
          <a:p>
            <a:pPr>
              <a:lnSpc>
                <a:spcPts val="2400"/>
              </a:lnSpc>
              <a:spcBef>
                <a:spcPts val="0"/>
              </a:spcBef>
            </a:pPr>
            <a:r>
              <a:rPr lang="hu-HU" sz="2000" dirty="0" smtClean="0">
                <a:solidFill>
                  <a:srgbClr val="FF0000"/>
                </a:solidFill>
              </a:rPr>
              <a:t>A cselekvők</a:t>
            </a:r>
            <a:endParaRPr lang="de-DE" sz="2000" dirty="0">
              <a:solidFill>
                <a:srgbClr val="FF0000"/>
              </a:solidFill>
            </a:endParaRPr>
          </a:p>
        </p:txBody>
      </p:sp>
    </p:spTree>
    <p:extLst>
      <p:ext uri="{BB962C8B-B14F-4D97-AF65-F5344CB8AC3E}">
        <p14:creationId xmlns:p14="http://schemas.microsoft.com/office/powerpoint/2010/main" val="8384716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akteure-bunt.jpg"/>
          <p:cNvPicPr>
            <a:picLocks noChangeAspect="1"/>
          </p:cNvPicPr>
          <p:nvPr/>
        </p:nvPicPr>
        <p:blipFill>
          <a:blip r:embed="rId3" cstate="screen">
            <a:alphaModFix amt="40000"/>
            <a:extLst>
              <a:ext uri="{28A0092B-C50C-407E-A947-70E740481C1C}">
                <a14:useLocalDpi xmlns:a14="http://schemas.microsoft.com/office/drawing/2010/main"/>
              </a:ext>
            </a:extLst>
          </a:blip>
          <a:stretch>
            <a:fillRect/>
          </a:stretch>
        </p:blipFill>
        <p:spPr>
          <a:xfrm>
            <a:off x="2836862" y="5414412"/>
            <a:ext cx="4481081" cy="897409"/>
          </a:xfrm>
          <a:prstGeom prst="rect">
            <a:avLst/>
          </a:prstGeom>
        </p:spPr>
      </p:pic>
      <p:sp>
        <p:nvSpPr>
          <p:cNvPr id="2" name="Titel 1"/>
          <p:cNvSpPr>
            <a:spLocks noGrp="1"/>
          </p:cNvSpPr>
          <p:nvPr>
            <p:ph type="title"/>
          </p:nvPr>
        </p:nvSpPr>
        <p:spPr>
          <a:xfrm>
            <a:off x="58523" y="11750"/>
            <a:ext cx="6688903" cy="719294"/>
          </a:xfrm>
        </p:spPr>
        <p:txBody>
          <a:bodyPr/>
          <a:lstStyle/>
          <a:p>
            <a:r>
              <a:rPr lang="de-DE" sz="2000" dirty="0"/>
              <a:t>WER </a:t>
            </a:r>
            <a:r>
              <a:rPr lang="de-DE" sz="2000" dirty="0">
                <a:latin typeface="DIN-Light" pitchFamily="2" charset="0"/>
              </a:rPr>
              <a:t>macht was</a:t>
            </a:r>
            <a:r>
              <a:rPr lang="de-DE" sz="2000" spc="300" dirty="0" smtClean="0">
                <a:latin typeface="DIN-Light" pitchFamily="2" charset="0"/>
              </a:rPr>
              <a:t>?</a:t>
            </a:r>
            <a:r>
              <a:rPr lang="hu-HU" sz="2000" spc="300" dirty="0" smtClean="0">
                <a:latin typeface="DIN-Light" pitchFamily="2" charset="0"/>
              </a:rPr>
              <a:t/>
            </a:r>
            <a:br>
              <a:rPr lang="hu-HU" sz="2000" spc="300" dirty="0" smtClean="0">
                <a:latin typeface="DIN-Light" pitchFamily="2" charset="0"/>
              </a:rPr>
            </a:br>
            <a:r>
              <a:rPr lang="hu-HU" sz="2000" spc="300" dirty="0" smtClean="0">
                <a:solidFill>
                  <a:srgbClr val="FF0000"/>
                </a:solidFill>
                <a:latin typeface="DIN-Light" pitchFamily="2" charset="0"/>
              </a:rPr>
              <a:t>KI mit csinál?</a:t>
            </a:r>
            <a:r>
              <a:rPr lang="de-DE" spc="300" dirty="0" smtClean="0">
                <a:solidFill>
                  <a:srgbClr val="FF0000"/>
                </a:solidFill>
                <a:latin typeface="DIN-Light" pitchFamily="2" charset="0"/>
              </a:rPr>
              <a:t> </a:t>
            </a:r>
            <a:r>
              <a:rPr lang="hu-HU" spc="300" dirty="0" smtClean="0">
                <a:latin typeface="DIN-Light" pitchFamily="2" charset="0"/>
              </a:rPr>
              <a:t/>
            </a:r>
            <a:br>
              <a:rPr lang="hu-HU" spc="300" dirty="0" smtClean="0">
                <a:latin typeface="DIN-Light" pitchFamily="2" charset="0"/>
              </a:rPr>
            </a:br>
            <a:endParaRPr lang="de-DE" dirty="0">
              <a:latin typeface="DIN-Light" pitchFamily="2" charset="0"/>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27</a:t>
            </a:fld>
            <a:endParaRPr lang="de-DE" dirty="0"/>
          </a:p>
        </p:txBody>
      </p:sp>
      <p:sp>
        <p:nvSpPr>
          <p:cNvPr id="9" name="Textplatzhalter 8"/>
          <p:cNvSpPr>
            <a:spLocks noGrp="1"/>
          </p:cNvSpPr>
          <p:nvPr>
            <p:ph type="body" sz="quarter" idx="14"/>
          </p:nvPr>
        </p:nvSpPr>
        <p:spPr>
          <a:xfrm>
            <a:off x="2651345" y="909113"/>
            <a:ext cx="6316920" cy="3911413"/>
          </a:xfrm>
        </p:spPr>
        <p:txBody>
          <a:bodyPr>
            <a:normAutofit fontScale="25000" lnSpcReduction="20000"/>
          </a:bodyPr>
          <a:lstStyle/>
          <a:p>
            <a:pPr marL="18000" indent="0">
              <a:lnSpc>
                <a:spcPts val="1800"/>
              </a:lnSpc>
              <a:spcBef>
                <a:spcPts val="0"/>
              </a:spcBef>
              <a:buNone/>
            </a:pPr>
            <a:r>
              <a:rPr lang="de-DE" sz="5200" b="1" dirty="0">
                <a:latin typeface="DIN-Medium"/>
                <a:cs typeface="DIN-Medium"/>
              </a:rPr>
              <a:t>Die Kommune kann</a:t>
            </a:r>
            <a:r>
              <a:rPr lang="de-DE" sz="5200" b="1" dirty="0" smtClean="0">
                <a:latin typeface="DIN-Medium"/>
                <a:cs typeface="DIN-Medium"/>
              </a:rPr>
              <a:t>...</a:t>
            </a:r>
            <a:r>
              <a:rPr lang="hu-HU" sz="5200" b="1" dirty="0" smtClean="0">
                <a:latin typeface="DIN-Medium"/>
                <a:cs typeface="DIN-Medium"/>
              </a:rPr>
              <a:t> </a:t>
            </a:r>
            <a:r>
              <a:rPr lang="hu-HU" sz="5200" b="1" dirty="0" smtClean="0">
                <a:solidFill>
                  <a:srgbClr val="FF0000"/>
                </a:solidFill>
                <a:latin typeface="DIN-Medium"/>
                <a:cs typeface="DIN-Medium"/>
              </a:rPr>
              <a:t>A község képes ...</a:t>
            </a:r>
            <a:endParaRPr lang="de-DE" sz="5200" b="1" dirty="0">
              <a:latin typeface="DIN-Medium"/>
              <a:cs typeface="DIN-Medium"/>
            </a:endParaRPr>
          </a:p>
          <a:p>
            <a:pPr>
              <a:lnSpc>
                <a:spcPts val="1800"/>
              </a:lnSpc>
              <a:spcBef>
                <a:spcPts val="0"/>
              </a:spcBef>
            </a:pPr>
            <a:r>
              <a:rPr lang="de-DE" sz="5200" b="1" dirty="0"/>
              <a:t>politische Entscheidungen </a:t>
            </a:r>
            <a:r>
              <a:rPr lang="de-DE" sz="5200" b="1" dirty="0" smtClean="0"/>
              <a:t>umsetzen</a:t>
            </a:r>
            <a:r>
              <a:rPr lang="hu-HU" sz="5200" b="1" dirty="0" smtClean="0"/>
              <a:t> </a:t>
            </a:r>
            <a:r>
              <a:rPr lang="hu-HU" sz="5200" b="1" dirty="0" smtClean="0">
                <a:solidFill>
                  <a:srgbClr val="FF0000"/>
                </a:solidFill>
              </a:rPr>
              <a:t>politikai dötéseket hozni, végrehajtani</a:t>
            </a:r>
            <a:endParaRPr lang="de-DE" sz="5200" b="1" dirty="0">
              <a:solidFill>
                <a:srgbClr val="FF0000"/>
              </a:solidFill>
            </a:endParaRPr>
          </a:p>
          <a:p>
            <a:pPr>
              <a:lnSpc>
                <a:spcPts val="1800"/>
              </a:lnSpc>
              <a:spcBef>
                <a:spcPts val="0"/>
              </a:spcBef>
            </a:pPr>
            <a:r>
              <a:rPr lang="de-DE" sz="5200" b="1" dirty="0"/>
              <a:t>kommunale Objekte </a:t>
            </a:r>
            <a:r>
              <a:rPr lang="de-DE" sz="5200" b="1" dirty="0" smtClean="0"/>
              <a:t>überprüfen</a:t>
            </a:r>
            <a:r>
              <a:rPr lang="hu-HU" sz="5200" b="1" dirty="0" smtClean="0"/>
              <a:t> </a:t>
            </a:r>
            <a:r>
              <a:rPr lang="hu-HU" sz="5200" b="1" dirty="0" smtClean="0">
                <a:solidFill>
                  <a:srgbClr val="FF0000"/>
                </a:solidFill>
              </a:rPr>
              <a:t>kommunális objektumokat felülvizsgálni</a:t>
            </a:r>
            <a:endParaRPr lang="de-DE" sz="5200" b="1" dirty="0">
              <a:solidFill>
                <a:srgbClr val="FF0000"/>
              </a:solidFill>
            </a:endParaRPr>
          </a:p>
          <a:p>
            <a:pPr>
              <a:lnSpc>
                <a:spcPts val="1800"/>
              </a:lnSpc>
              <a:spcBef>
                <a:spcPts val="0"/>
              </a:spcBef>
            </a:pPr>
            <a:r>
              <a:rPr lang="de-DE" sz="5200" b="1" dirty="0"/>
              <a:t>Klimaschutz-Projekte anstoßen und selbst </a:t>
            </a:r>
            <a:r>
              <a:rPr lang="de-DE" sz="5200" b="1" dirty="0" smtClean="0"/>
              <a:t>teilnehmen</a:t>
            </a:r>
            <a:r>
              <a:rPr lang="hu-HU" sz="5200" b="1" dirty="0" smtClean="0"/>
              <a:t> </a:t>
            </a:r>
            <a:r>
              <a:rPr lang="hu-HU" sz="5200" b="1" dirty="0" smtClean="0">
                <a:solidFill>
                  <a:srgbClr val="FF0000"/>
                </a:solidFill>
              </a:rPr>
              <a:t>klímavédelmi projekteket elindítani és azokban részt venni </a:t>
            </a:r>
          </a:p>
          <a:p>
            <a:pPr>
              <a:lnSpc>
                <a:spcPts val="1800"/>
              </a:lnSpc>
              <a:spcBef>
                <a:spcPts val="0"/>
              </a:spcBef>
            </a:pPr>
            <a:endParaRPr lang="de-DE" sz="5200" b="1" dirty="0">
              <a:solidFill>
                <a:srgbClr val="FF0000"/>
              </a:solidFill>
            </a:endParaRPr>
          </a:p>
          <a:p>
            <a:pPr marL="18000" indent="0">
              <a:lnSpc>
                <a:spcPts val="1800"/>
              </a:lnSpc>
              <a:spcBef>
                <a:spcPts val="0"/>
              </a:spcBef>
              <a:buNone/>
            </a:pPr>
            <a:r>
              <a:rPr lang="de-DE" sz="5200" b="1" dirty="0" smtClean="0">
                <a:latin typeface="DIN-Medium"/>
                <a:cs typeface="DIN-Medium"/>
              </a:rPr>
              <a:t>Die </a:t>
            </a:r>
            <a:r>
              <a:rPr lang="de-DE" sz="5200" b="1" dirty="0">
                <a:latin typeface="DIN-Medium"/>
                <a:cs typeface="DIN-Medium"/>
              </a:rPr>
              <a:t>Kommune kann</a:t>
            </a:r>
            <a:r>
              <a:rPr lang="de-DE" sz="5200" b="1" dirty="0" smtClean="0">
                <a:latin typeface="DIN-Medium"/>
                <a:cs typeface="DIN-Medium"/>
              </a:rPr>
              <a:t>...</a:t>
            </a:r>
            <a:r>
              <a:rPr lang="hu-HU" sz="5200" b="1" dirty="0" smtClean="0">
                <a:latin typeface="DIN-Medium"/>
                <a:cs typeface="DIN-Medium"/>
              </a:rPr>
              <a:t> </a:t>
            </a:r>
            <a:r>
              <a:rPr lang="hu-HU" sz="5200" b="1" dirty="0" smtClean="0">
                <a:solidFill>
                  <a:srgbClr val="FF0000"/>
                </a:solidFill>
                <a:latin typeface="DIN-Medium"/>
                <a:cs typeface="DIN-Medium"/>
              </a:rPr>
              <a:t>A község képes ...</a:t>
            </a:r>
            <a:endParaRPr lang="de-DE" sz="5200" b="1" dirty="0">
              <a:latin typeface="DIN-Medium"/>
              <a:cs typeface="DIN-Medium"/>
            </a:endParaRPr>
          </a:p>
          <a:p>
            <a:pPr>
              <a:lnSpc>
                <a:spcPts val="1800"/>
              </a:lnSpc>
              <a:spcBef>
                <a:spcPts val="0"/>
              </a:spcBef>
            </a:pPr>
            <a:r>
              <a:rPr lang="de-DE" sz="5200" b="1" dirty="0"/>
              <a:t>den politischen Weg ebnen, z.B. im </a:t>
            </a:r>
            <a:r>
              <a:rPr lang="de-DE" sz="5200" b="1" dirty="0" smtClean="0"/>
              <a:t>Baurecht</a:t>
            </a:r>
            <a:r>
              <a:rPr lang="hu-HU" sz="5200" b="1" dirty="0" smtClean="0"/>
              <a:t> </a:t>
            </a:r>
            <a:r>
              <a:rPr lang="hu-HU" sz="5200" b="1" dirty="0" smtClean="0">
                <a:solidFill>
                  <a:srgbClr val="FF0000"/>
                </a:solidFill>
              </a:rPr>
              <a:t>politikai utat törni (pl. </a:t>
            </a:r>
            <a:r>
              <a:rPr lang="hu-HU" sz="5200" b="1" dirty="0">
                <a:solidFill>
                  <a:srgbClr val="FF0000"/>
                </a:solidFill>
              </a:rPr>
              <a:t>é</a:t>
            </a:r>
            <a:r>
              <a:rPr lang="hu-HU" sz="5200" b="1" dirty="0" smtClean="0">
                <a:solidFill>
                  <a:srgbClr val="FF0000"/>
                </a:solidFill>
              </a:rPr>
              <a:t>pítkezési jog területén)</a:t>
            </a:r>
            <a:endParaRPr lang="de-DE" sz="5200" b="1" dirty="0">
              <a:solidFill>
                <a:srgbClr val="FF0000"/>
              </a:solidFill>
            </a:endParaRPr>
          </a:p>
          <a:p>
            <a:pPr>
              <a:lnSpc>
                <a:spcPts val="1800"/>
              </a:lnSpc>
              <a:spcBef>
                <a:spcPts val="0"/>
              </a:spcBef>
            </a:pPr>
            <a:r>
              <a:rPr lang="de-DE" sz="5200" b="1" dirty="0"/>
              <a:t>Klimaschutzleitbilder </a:t>
            </a:r>
            <a:r>
              <a:rPr lang="de-DE" sz="5200" b="1" dirty="0" smtClean="0"/>
              <a:t>schaffen</a:t>
            </a:r>
            <a:r>
              <a:rPr lang="hu-HU" sz="5200" b="1" dirty="0" smtClean="0"/>
              <a:t> </a:t>
            </a:r>
            <a:r>
              <a:rPr lang="hu-HU" sz="5200" b="1" dirty="0" smtClean="0">
                <a:solidFill>
                  <a:srgbClr val="FF0000"/>
                </a:solidFill>
              </a:rPr>
              <a:t>Klímavédelmi példaképeket alkotni</a:t>
            </a:r>
            <a:endParaRPr lang="de-DE" sz="5200" b="1" dirty="0">
              <a:solidFill>
                <a:srgbClr val="FF0000"/>
              </a:solidFill>
            </a:endParaRPr>
          </a:p>
          <a:p>
            <a:pPr>
              <a:lnSpc>
                <a:spcPts val="1800"/>
              </a:lnSpc>
              <a:spcBef>
                <a:spcPts val="0"/>
              </a:spcBef>
            </a:pPr>
            <a:r>
              <a:rPr lang="de-DE" sz="5200" b="1" dirty="0"/>
              <a:t>eigene Liegenschaften energetisch </a:t>
            </a:r>
            <a:r>
              <a:rPr lang="de-DE" sz="5200" b="1" dirty="0" smtClean="0"/>
              <a:t>sanieren</a:t>
            </a:r>
            <a:r>
              <a:rPr lang="hu-HU" sz="5200" b="1" dirty="0" smtClean="0"/>
              <a:t> </a:t>
            </a:r>
            <a:r>
              <a:rPr lang="hu-HU" sz="5200" b="1" dirty="0" smtClean="0">
                <a:solidFill>
                  <a:srgbClr val="FF0000"/>
                </a:solidFill>
              </a:rPr>
              <a:t>Saját tulajdont energetikailag szanálni</a:t>
            </a:r>
            <a:endParaRPr lang="de-DE" sz="5200" b="1" dirty="0">
              <a:solidFill>
                <a:srgbClr val="FF0000"/>
              </a:solidFill>
            </a:endParaRPr>
          </a:p>
          <a:p>
            <a:pPr>
              <a:lnSpc>
                <a:spcPts val="1800"/>
              </a:lnSpc>
              <a:spcBef>
                <a:spcPts val="0"/>
              </a:spcBef>
            </a:pPr>
            <a:r>
              <a:rPr lang="de-DE" sz="5200" b="1" dirty="0"/>
              <a:t>Öffentlichkeitsarbeit leisten, auch </a:t>
            </a:r>
            <a:r>
              <a:rPr lang="de-DE" sz="5200" b="1" dirty="0" smtClean="0"/>
              <a:t>intern</a:t>
            </a:r>
            <a:r>
              <a:rPr lang="hu-HU" sz="5200" b="1" dirty="0" smtClean="0"/>
              <a:t> </a:t>
            </a:r>
            <a:r>
              <a:rPr lang="hu-HU" sz="5200" b="1" dirty="0" smtClean="0">
                <a:solidFill>
                  <a:srgbClr val="FF0000"/>
                </a:solidFill>
              </a:rPr>
              <a:t>Tájékoztató munkát végezni </a:t>
            </a:r>
            <a:endParaRPr lang="de-DE" sz="5200" b="1" dirty="0">
              <a:solidFill>
                <a:srgbClr val="FF0000"/>
              </a:solidFill>
            </a:endParaRPr>
          </a:p>
          <a:p>
            <a:pPr>
              <a:lnSpc>
                <a:spcPts val="1800"/>
              </a:lnSpc>
              <a:spcBef>
                <a:spcPts val="0"/>
              </a:spcBef>
            </a:pPr>
            <a:r>
              <a:rPr lang="de-DE" sz="5200" b="1" dirty="0"/>
              <a:t>Anreize schaffen: Beteiligungen, Fördertöpfe</a:t>
            </a:r>
            <a:r>
              <a:rPr lang="de-DE" sz="5200" b="1" dirty="0" smtClean="0"/>
              <a:t>,...</a:t>
            </a:r>
            <a:r>
              <a:rPr lang="hu-HU" sz="5200" b="1" dirty="0" smtClean="0"/>
              <a:t> </a:t>
            </a:r>
            <a:r>
              <a:rPr lang="hu-HU" sz="5200" b="1" dirty="0" smtClean="0">
                <a:solidFill>
                  <a:srgbClr val="FF0000"/>
                </a:solidFill>
              </a:rPr>
              <a:t>Ösztönözni: részesedés, támogatás</a:t>
            </a:r>
            <a:endParaRPr lang="de-DE" sz="5200" b="1" dirty="0"/>
          </a:p>
          <a:p>
            <a:pPr>
              <a:lnSpc>
                <a:spcPts val="1800"/>
              </a:lnSpc>
              <a:spcBef>
                <a:spcPts val="0"/>
              </a:spcBef>
            </a:pPr>
            <a:r>
              <a:rPr lang="de-DE" sz="5200" b="1" dirty="0"/>
              <a:t>an Zertifizierungen teilnehmen (</a:t>
            </a:r>
            <a:r>
              <a:rPr lang="de-DE" sz="5200" b="1" dirty="0" err="1"/>
              <a:t>eea</a:t>
            </a:r>
            <a:r>
              <a:rPr lang="de-DE" sz="5200" b="1" dirty="0"/>
              <a:t>, </a:t>
            </a:r>
            <a:r>
              <a:rPr lang="de-DE" sz="5200" b="1" dirty="0" err="1" smtClean="0"/>
              <a:t>zeozweifrei</a:t>
            </a:r>
            <a:r>
              <a:rPr lang="de-DE" sz="5200" b="1" dirty="0" smtClean="0"/>
              <a:t>,...)</a:t>
            </a:r>
            <a:r>
              <a:rPr lang="hu-HU" sz="5200" b="1" dirty="0" smtClean="0"/>
              <a:t> </a:t>
            </a:r>
            <a:r>
              <a:rPr lang="hu-HU" sz="5200" b="1" dirty="0" smtClean="0">
                <a:solidFill>
                  <a:srgbClr val="FF0000"/>
                </a:solidFill>
              </a:rPr>
              <a:t>Minősítési folyamaton részt venni,</a:t>
            </a:r>
            <a:r>
              <a:rPr lang="de-DE" sz="5200" b="1" dirty="0">
                <a:solidFill>
                  <a:srgbClr val="FF0000"/>
                </a:solidFill>
              </a:rPr>
              <a:t> </a:t>
            </a:r>
            <a:r>
              <a:rPr lang="de-DE" sz="5200" b="1" dirty="0" smtClean="0">
                <a:solidFill>
                  <a:srgbClr val="FF0000"/>
                </a:solidFill>
              </a:rPr>
              <a:t>[</a:t>
            </a:r>
            <a:r>
              <a:rPr lang="hu-HU" sz="5200" b="1" dirty="0" smtClean="0">
                <a:solidFill>
                  <a:srgbClr val="FF0000"/>
                </a:solidFill>
              </a:rPr>
              <a:t>mint pl. eea (Co2-mentesség, Európai Energia Ügynökség)</a:t>
            </a:r>
            <a:r>
              <a:rPr lang="de-DE" sz="5200" b="1" dirty="0" smtClean="0">
                <a:solidFill>
                  <a:srgbClr val="FF0000"/>
                </a:solidFill>
              </a:rPr>
              <a:t>]</a:t>
            </a:r>
            <a:endParaRPr lang="de-DE" sz="5200" b="1" dirty="0">
              <a:solidFill>
                <a:srgbClr val="FF0000"/>
              </a:solidFill>
            </a:endParaRPr>
          </a:p>
        </p:txBody>
      </p:sp>
      <p:sp>
        <p:nvSpPr>
          <p:cNvPr id="11" name="Textplatzhalter 4"/>
          <p:cNvSpPr txBox="1">
            <a:spLocks/>
          </p:cNvSpPr>
          <p:nvPr/>
        </p:nvSpPr>
        <p:spPr>
          <a:xfrm>
            <a:off x="1" y="1332000"/>
            <a:ext cx="2233705" cy="3857413"/>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2000" dirty="0" smtClean="0">
                <a:solidFill>
                  <a:srgbClr val="006236"/>
                </a:solidFill>
              </a:rPr>
              <a:t>Was?</a:t>
            </a:r>
            <a:endParaRPr lang="hu-HU" sz="2000" dirty="0" smtClean="0">
              <a:solidFill>
                <a:srgbClr val="006236"/>
              </a:solidFill>
            </a:endParaRPr>
          </a:p>
          <a:p>
            <a:pPr>
              <a:lnSpc>
                <a:spcPts val="2400"/>
              </a:lnSpc>
              <a:spcBef>
                <a:spcPts val="0"/>
              </a:spcBef>
            </a:pPr>
            <a:r>
              <a:rPr lang="hu-HU" sz="2000" dirty="0" smtClean="0">
                <a:solidFill>
                  <a:srgbClr val="FF0000"/>
                </a:solidFill>
              </a:rPr>
              <a:t>Mit?</a:t>
            </a:r>
            <a:endParaRPr lang="de-DE" sz="2000" dirty="0" err="1" smtClean="0">
              <a:solidFill>
                <a:srgbClr val="FF0000"/>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r>
              <a:rPr lang="de-DE" sz="2000" dirty="0">
                <a:solidFill>
                  <a:srgbClr val="006236"/>
                </a:solidFill>
              </a:rPr>
              <a:t>Wie</a:t>
            </a:r>
            <a:r>
              <a:rPr lang="de-DE" sz="2000" dirty="0" smtClean="0">
                <a:solidFill>
                  <a:srgbClr val="006236"/>
                </a:solidFill>
              </a:rPr>
              <a:t>?</a:t>
            </a:r>
            <a:endParaRPr lang="hu-HU" sz="2000" dirty="0" smtClean="0">
              <a:solidFill>
                <a:srgbClr val="006236"/>
              </a:solidFill>
            </a:endParaRPr>
          </a:p>
          <a:p>
            <a:pPr>
              <a:lnSpc>
                <a:spcPts val="2400"/>
              </a:lnSpc>
              <a:spcBef>
                <a:spcPts val="0"/>
              </a:spcBef>
            </a:pPr>
            <a:r>
              <a:rPr lang="hu-HU" sz="2000" dirty="0" smtClean="0">
                <a:solidFill>
                  <a:srgbClr val="FF0000"/>
                </a:solidFill>
              </a:rPr>
              <a:t>Hogyan?</a:t>
            </a:r>
            <a:endParaRPr lang="de-DE" sz="2000" dirty="0">
              <a:solidFill>
                <a:srgbClr val="FF0000"/>
              </a:solidFill>
            </a:endParaRPr>
          </a:p>
        </p:txBody>
      </p:sp>
      <p:pic>
        <p:nvPicPr>
          <p:cNvPr id="13" name="Bild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7943" y="-7134"/>
            <a:ext cx="1835839" cy="906261"/>
          </a:xfrm>
          <a:prstGeom prst="rect">
            <a:avLst/>
          </a:prstGeom>
        </p:spPr>
      </p:pic>
      <p:pic>
        <p:nvPicPr>
          <p:cNvPr id="14" name="Bild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836" y="4945142"/>
            <a:ext cx="1747090" cy="1942353"/>
          </a:xfrm>
          <a:prstGeom prst="rect">
            <a:avLst/>
          </a:prstGeom>
        </p:spPr>
      </p:pic>
      <p:pic>
        <p:nvPicPr>
          <p:cNvPr id="16" name="Bild 15" descr="akteure-bunt.jpg"/>
          <p:cNvPicPr>
            <a:picLocks noChangeAspect="1"/>
          </p:cNvPicPr>
          <p:nvPr/>
        </p:nvPicPr>
        <p:blipFill rotWithShape="1">
          <a:blip r:embed="rId6" cstate="screen">
            <a:extLst>
              <a:ext uri="{28A0092B-C50C-407E-A947-70E740481C1C}">
                <a14:useLocalDpi xmlns:a14="http://schemas.microsoft.com/office/drawing/2010/main"/>
              </a:ext>
            </a:extLst>
          </a:blip>
          <a:srcRect l="20367" r="60323"/>
          <a:stretch/>
        </p:blipFill>
        <p:spPr>
          <a:xfrm>
            <a:off x="3621576" y="5341764"/>
            <a:ext cx="1095364" cy="1135864"/>
          </a:xfrm>
          <a:prstGeom prst="rect">
            <a:avLst/>
          </a:prstGeom>
        </p:spPr>
      </p:pic>
    </p:spTree>
    <p:extLst>
      <p:ext uri="{BB962C8B-B14F-4D97-AF65-F5344CB8AC3E}">
        <p14:creationId xmlns:p14="http://schemas.microsoft.com/office/powerpoint/2010/main" val="46940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28</a:t>
            </a:fld>
            <a:endParaRPr lang="de-DE" dirty="0"/>
          </a:p>
        </p:txBody>
      </p:sp>
      <p:sp>
        <p:nvSpPr>
          <p:cNvPr id="9" name="Textplatzhalter 8"/>
          <p:cNvSpPr>
            <a:spLocks noGrp="1"/>
          </p:cNvSpPr>
          <p:nvPr>
            <p:ph type="body" sz="quarter" idx="14"/>
          </p:nvPr>
        </p:nvSpPr>
        <p:spPr>
          <a:xfrm>
            <a:off x="2512434" y="899127"/>
            <a:ext cx="6631566" cy="4636233"/>
          </a:xfrm>
        </p:spPr>
        <p:txBody>
          <a:bodyPr>
            <a:normAutofit/>
          </a:bodyPr>
          <a:lstStyle/>
          <a:p>
            <a:pPr>
              <a:lnSpc>
                <a:spcPts val="2400"/>
              </a:lnSpc>
              <a:spcBef>
                <a:spcPts val="0"/>
              </a:spcBef>
            </a:pPr>
            <a:r>
              <a:rPr lang="de-DE" sz="1500" dirty="0" smtClean="0"/>
              <a:t>Beitrag zum Konzept </a:t>
            </a:r>
            <a:r>
              <a:rPr lang="de-DE" sz="1500" dirty="0" err="1" smtClean="0"/>
              <a:t>zeozweifrei</a:t>
            </a:r>
            <a:r>
              <a:rPr lang="hu-HU" sz="1500" dirty="0" smtClean="0"/>
              <a:t> </a:t>
            </a:r>
            <a:r>
              <a:rPr lang="hu-HU" sz="1500" dirty="0" smtClean="0">
                <a:solidFill>
                  <a:srgbClr val="FF0000"/>
                </a:solidFill>
              </a:rPr>
              <a:t>Hozzájárulás a CO2-mentesség  </a:t>
            </a:r>
            <a:r>
              <a:rPr lang="hu-HU" sz="1500" dirty="0" smtClean="0">
                <a:solidFill>
                  <a:srgbClr val="FF0000"/>
                </a:solidFill>
              </a:rPr>
              <a:t>koncepciójához</a:t>
            </a:r>
            <a:endParaRPr lang="de-DE" sz="1500" dirty="0" smtClean="0">
              <a:solidFill>
                <a:srgbClr val="FF0000"/>
              </a:solidFill>
            </a:endParaRPr>
          </a:p>
          <a:p>
            <a:pPr>
              <a:spcBef>
                <a:spcPts val="0"/>
              </a:spcBef>
            </a:pPr>
            <a:r>
              <a:rPr lang="de-DE" sz="1500" dirty="0" smtClean="0"/>
              <a:t>Reduzierung von CO</a:t>
            </a:r>
            <a:r>
              <a:rPr lang="de-DE" sz="1500" baseline="-25000" dirty="0" smtClean="0"/>
              <a:t>2</a:t>
            </a:r>
            <a:r>
              <a:rPr lang="de-DE" sz="1500" dirty="0" smtClean="0"/>
              <a:t>-Emission</a:t>
            </a:r>
            <a:r>
              <a:rPr lang="hu-HU" sz="1500" dirty="0" smtClean="0"/>
              <a:t> </a:t>
            </a:r>
            <a:r>
              <a:rPr lang="de-DE" sz="1400" dirty="0" smtClean="0">
                <a:solidFill>
                  <a:srgbClr val="FF0000"/>
                </a:solidFill>
                <a:ea typeface="Calibri"/>
                <a:cs typeface="Times New Roman"/>
              </a:rPr>
              <a:t>CO</a:t>
            </a:r>
            <a:r>
              <a:rPr lang="de-DE" sz="1400" baseline="-25000" dirty="0" smtClean="0">
                <a:solidFill>
                  <a:srgbClr val="FF0000"/>
                </a:solidFill>
                <a:ea typeface="Calibri"/>
                <a:cs typeface="Times New Roman"/>
              </a:rPr>
              <a:t>2</a:t>
            </a:r>
            <a:r>
              <a:rPr lang="hu-HU" sz="1400" baseline="-25000" dirty="0" smtClean="0">
                <a:solidFill>
                  <a:srgbClr val="FF0000"/>
                </a:solidFill>
                <a:ea typeface="Calibri"/>
                <a:cs typeface="Times New Roman"/>
              </a:rPr>
              <a:t> </a:t>
            </a:r>
            <a:r>
              <a:rPr lang="de-DE" sz="1400" baseline="-25000" dirty="0" smtClean="0">
                <a:solidFill>
                  <a:srgbClr val="FF0000"/>
                </a:solidFill>
                <a:ea typeface="Calibri"/>
                <a:cs typeface="Times New Roman"/>
              </a:rPr>
              <a:t> </a:t>
            </a:r>
            <a:r>
              <a:rPr lang="hu-HU" sz="1500" dirty="0" smtClean="0">
                <a:solidFill>
                  <a:srgbClr val="FF0000"/>
                </a:solidFill>
              </a:rPr>
              <a:t>kibocsátás csökkentése</a:t>
            </a:r>
            <a:endParaRPr lang="de-DE" sz="1500" dirty="0" smtClean="0">
              <a:solidFill>
                <a:srgbClr val="FF0000"/>
              </a:solidFill>
            </a:endParaRPr>
          </a:p>
          <a:p>
            <a:pPr>
              <a:lnSpc>
                <a:spcPts val="2400"/>
              </a:lnSpc>
              <a:spcBef>
                <a:spcPts val="0"/>
              </a:spcBef>
            </a:pPr>
            <a:endParaRPr lang="de-DE" sz="1500" dirty="0" smtClean="0"/>
          </a:p>
          <a:p>
            <a:pPr marL="18000" indent="0">
              <a:lnSpc>
                <a:spcPts val="2400"/>
              </a:lnSpc>
              <a:spcBef>
                <a:spcPts val="0"/>
              </a:spcBef>
              <a:buNone/>
            </a:pPr>
            <a:r>
              <a:rPr lang="hu-HU" sz="1500" dirty="0" smtClean="0">
                <a:latin typeface="DIN-Medium"/>
                <a:cs typeface="DIN-Medium"/>
              </a:rPr>
              <a:t> </a:t>
            </a:r>
            <a:r>
              <a:rPr lang="de-DE" sz="1500" dirty="0" smtClean="0">
                <a:latin typeface="DIN-Medium"/>
                <a:cs typeface="DIN-Medium"/>
              </a:rPr>
              <a:t>Zusätzlicher Nutzen:</a:t>
            </a:r>
            <a:r>
              <a:rPr lang="hu-HU" sz="1500" dirty="0" smtClean="0">
                <a:latin typeface="DIN-Medium"/>
                <a:cs typeface="DIN-Medium"/>
              </a:rPr>
              <a:t>  </a:t>
            </a:r>
            <a:r>
              <a:rPr lang="hu-HU" sz="1500" dirty="0" smtClean="0">
                <a:solidFill>
                  <a:srgbClr val="FF0000"/>
                </a:solidFill>
                <a:latin typeface="DIN-Medium"/>
                <a:cs typeface="DIN-Medium"/>
              </a:rPr>
              <a:t>Többlet haszon:</a:t>
            </a:r>
            <a:endParaRPr lang="de-DE" sz="1500" dirty="0">
              <a:solidFill>
                <a:srgbClr val="FF0000"/>
              </a:solidFill>
              <a:latin typeface="DIN-Medium"/>
              <a:cs typeface="DIN-Medium"/>
            </a:endParaRPr>
          </a:p>
          <a:p>
            <a:pPr>
              <a:lnSpc>
                <a:spcPts val="2400"/>
              </a:lnSpc>
              <a:spcBef>
                <a:spcPts val="0"/>
              </a:spcBef>
            </a:pPr>
            <a:r>
              <a:rPr lang="de-DE" sz="1500" dirty="0"/>
              <a:t>regionale </a:t>
            </a:r>
            <a:r>
              <a:rPr lang="de-DE" sz="1500" dirty="0" smtClean="0"/>
              <a:t>Wertschöpfung</a:t>
            </a:r>
            <a:r>
              <a:rPr lang="hu-HU" sz="1500" dirty="0" smtClean="0"/>
              <a:t>  </a:t>
            </a:r>
            <a:r>
              <a:rPr lang="hu-HU" sz="1500" dirty="0" smtClean="0">
                <a:solidFill>
                  <a:srgbClr val="FF0000"/>
                </a:solidFill>
              </a:rPr>
              <a:t>regionális értékteremtés</a:t>
            </a:r>
            <a:endParaRPr lang="de-DE" sz="1500" dirty="0">
              <a:solidFill>
                <a:srgbClr val="FF0000"/>
              </a:solidFill>
            </a:endParaRPr>
          </a:p>
          <a:p>
            <a:pPr>
              <a:lnSpc>
                <a:spcPts val="2400"/>
              </a:lnSpc>
              <a:spcBef>
                <a:spcPts val="0"/>
              </a:spcBef>
            </a:pPr>
            <a:r>
              <a:rPr lang="de-DE" sz="1500" dirty="0" smtClean="0"/>
              <a:t>Imagegewinn</a:t>
            </a:r>
            <a:r>
              <a:rPr lang="hu-HU" sz="1500" dirty="0" smtClean="0"/>
              <a:t> </a:t>
            </a:r>
            <a:r>
              <a:rPr lang="hu-HU" sz="1500" dirty="0" smtClean="0">
                <a:solidFill>
                  <a:srgbClr val="FF0000"/>
                </a:solidFill>
              </a:rPr>
              <a:t>image javítás</a:t>
            </a:r>
            <a:endParaRPr lang="de-DE" sz="1500" dirty="0">
              <a:solidFill>
                <a:srgbClr val="FF0000"/>
              </a:solidFill>
            </a:endParaRPr>
          </a:p>
          <a:p>
            <a:pPr>
              <a:lnSpc>
                <a:spcPts val="2400"/>
              </a:lnSpc>
              <a:spcBef>
                <a:spcPts val="0"/>
              </a:spcBef>
            </a:pPr>
            <a:r>
              <a:rPr lang="de-DE" sz="1500" dirty="0"/>
              <a:t>Leuchtturmprojekte</a:t>
            </a:r>
          </a:p>
          <a:p>
            <a:pPr>
              <a:lnSpc>
                <a:spcPts val="2400"/>
              </a:lnSpc>
              <a:spcBef>
                <a:spcPts val="0"/>
              </a:spcBef>
            </a:pPr>
            <a:r>
              <a:rPr lang="hu-HU" sz="1400" dirty="0" smtClean="0">
                <a:solidFill>
                  <a:srgbClr val="FF0000"/>
                </a:solidFill>
              </a:rPr>
              <a:t>Projektek, melyek mint világítótorony, iránymutató jellegűek</a:t>
            </a:r>
            <a:r>
              <a:rPr lang="hu-HU" sz="1400" dirty="0" smtClean="0"/>
              <a:t> </a:t>
            </a:r>
            <a:endParaRPr lang="de-DE" sz="1400" dirty="0"/>
          </a:p>
        </p:txBody>
      </p:sp>
      <p:sp>
        <p:nvSpPr>
          <p:cNvPr id="11" name="Textplatzhalter 4"/>
          <p:cNvSpPr txBox="1">
            <a:spLocks/>
          </p:cNvSpPr>
          <p:nvPr/>
        </p:nvSpPr>
        <p:spPr>
          <a:xfrm>
            <a:off x="1" y="1332000"/>
            <a:ext cx="2405444" cy="5029513"/>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1600" dirty="0" smtClean="0">
                <a:solidFill>
                  <a:srgbClr val="006236"/>
                </a:solidFill>
              </a:rPr>
              <a:t>Warum?</a:t>
            </a:r>
            <a:endParaRPr lang="hu-HU" sz="1600" dirty="0" smtClean="0">
              <a:solidFill>
                <a:srgbClr val="006236"/>
              </a:solidFill>
            </a:endParaRPr>
          </a:p>
          <a:p>
            <a:pPr>
              <a:lnSpc>
                <a:spcPts val="2400"/>
              </a:lnSpc>
              <a:spcBef>
                <a:spcPts val="0"/>
              </a:spcBef>
            </a:pPr>
            <a:r>
              <a:rPr lang="hu-HU" sz="1600" dirty="0" smtClean="0">
                <a:solidFill>
                  <a:srgbClr val="FF0000"/>
                </a:solidFill>
              </a:rPr>
              <a:t>Miért</a:t>
            </a:r>
            <a:endParaRPr lang="de-DE" sz="1600" dirty="0" err="1" smtClean="0">
              <a:solidFill>
                <a:srgbClr val="FF0000"/>
              </a:solidFill>
            </a:endParaRPr>
          </a:p>
          <a:p>
            <a:pPr>
              <a:lnSpc>
                <a:spcPts val="2400"/>
              </a:lnSpc>
              <a:spcBef>
                <a:spcPts val="0"/>
              </a:spcBef>
            </a:pPr>
            <a:endParaRPr lang="de-DE" sz="1600" dirty="0" err="1">
              <a:solidFill>
                <a:srgbClr val="006236"/>
              </a:solidFill>
            </a:endParaRPr>
          </a:p>
          <a:p>
            <a:pPr>
              <a:lnSpc>
                <a:spcPts val="2400"/>
              </a:lnSpc>
              <a:spcBef>
                <a:spcPts val="0"/>
              </a:spcBef>
            </a:pPr>
            <a:r>
              <a:rPr lang="de-DE" sz="1600" dirty="0" smtClean="0">
                <a:solidFill>
                  <a:srgbClr val="006236"/>
                </a:solidFill>
              </a:rPr>
              <a:t>Die </a:t>
            </a:r>
            <a:r>
              <a:rPr lang="de-DE" sz="1600" dirty="0">
                <a:solidFill>
                  <a:srgbClr val="006236"/>
                </a:solidFill>
              </a:rPr>
              <a:t>Kommune </a:t>
            </a:r>
          </a:p>
          <a:p>
            <a:pPr>
              <a:lnSpc>
                <a:spcPts val="2400"/>
              </a:lnSpc>
              <a:spcBef>
                <a:spcPts val="0"/>
              </a:spcBef>
            </a:pPr>
            <a:r>
              <a:rPr lang="de-DE" sz="1600" dirty="0">
                <a:solidFill>
                  <a:srgbClr val="006236"/>
                </a:solidFill>
              </a:rPr>
              <a:t>als </a:t>
            </a:r>
            <a:r>
              <a:rPr lang="de-DE" sz="1600" dirty="0" smtClean="0">
                <a:solidFill>
                  <a:srgbClr val="006236"/>
                </a:solidFill>
              </a:rPr>
              <a:t>Wegbereiter…</a:t>
            </a:r>
            <a:endParaRPr lang="hu-HU" sz="1600" dirty="0" smtClean="0">
              <a:solidFill>
                <a:srgbClr val="006236"/>
              </a:solidFill>
            </a:endParaRPr>
          </a:p>
          <a:p>
            <a:pPr>
              <a:lnSpc>
                <a:spcPts val="2400"/>
              </a:lnSpc>
              <a:spcBef>
                <a:spcPts val="0"/>
              </a:spcBef>
            </a:pPr>
            <a:endParaRPr lang="hu-HU" sz="1600" dirty="0" smtClean="0">
              <a:solidFill>
                <a:srgbClr val="006236"/>
              </a:solidFill>
            </a:endParaRPr>
          </a:p>
          <a:p>
            <a:pPr>
              <a:lnSpc>
                <a:spcPts val="2400"/>
              </a:lnSpc>
              <a:spcBef>
                <a:spcPts val="0"/>
              </a:spcBef>
            </a:pPr>
            <a:r>
              <a:rPr lang="hu-HU" sz="1600" dirty="0" smtClean="0">
                <a:solidFill>
                  <a:srgbClr val="FF0000"/>
                </a:solidFill>
              </a:rPr>
              <a:t>A település, mint úttörő ...</a:t>
            </a:r>
            <a:endParaRPr lang="de-DE" sz="1600" dirty="0">
              <a:solidFill>
                <a:srgbClr val="FF0000"/>
              </a:solidFill>
            </a:endParaRPr>
          </a:p>
          <a:p>
            <a:pPr>
              <a:lnSpc>
                <a:spcPts val="2400"/>
              </a:lnSpc>
              <a:spcBef>
                <a:spcPts val="0"/>
              </a:spcBef>
            </a:pPr>
            <a:endParaRPr lang="de-DE" sz="1600" dirty="0" err="1">
              <a:solidFill>
                <a:srgbClr val="006236"/>
              </a:solidFill>
            </a:endParaRPr>
          </a:p>
          <a:p>
            <a:pPr>
              <a:lnSpc>
                <a:spcPts val="2400"/>
              </a:lnSpc>
              <a:spcBef>
                <a:spcPts val="0"/>
              </a:spcBef>
            </a:pPr>
            <a:r>
              <a:rPr lang="de-DE" sz="1600" dirty="0">
                <a:solidFill>
                  <a:srgbClr val="006236"/>
                </a:solidFill>
              </a:rPr>
              <a:t>als Vorbild </a:t>
            </a:r>
            <a:endParaRPr lang="de-DE" sz="1600" dirty="0" smtClean="0">
              <a:solidFill>
                <a:srgbClr val="006236"/>
              </a:solidFill>
            </a:endParaRPr>
          </a:p>
          <a:p>
            <a:pPr>
              <a:lnSpc>
                <a:spcPts val="2400"/>
              </a:lnSpc>
              <a:spcBef>
                <a:spcPts val="0"/>
              </a:spcBef>
            </a:pPr>
            <a:r>
              <a:rPr lang="de-DE" sz="1600" dirty="0" smtClean="0">
                <a:solidFill>
                  <a:srgbClr val="006236"/>
                </a:solidFill>
              </a:rPr>
              <a:t>für die </a:t>
            </a:r>
          </a:p>
          <a:p>
            <a:pPr>
              <a:lnSpc>
                <a:spcPts val="2400"/>
              </a:lnSpc>
              <a:spcBef>
                <a:spcPts val="0"/>
              </a:spcBef>
            </a:pPr>
            <a:r>
              <a:rPr lang="de-DE" sz="1600" dirty="0" smtClean="0">
                <a:solidFill>
                  <a:srgbClr val="006236"/>
                </a:solidFill>
              </a:rPr>
              <a:t>Bürger...</a:t>
            </a:r>
            <a:endParaRPr lang="hu-HU" sz="1600" dirty="0" smtClean="0">
              <a:solidFill>
                <a:srgbClr val="006236"/>
              </a:solidFill>
            </a:endParaRPr>
          </a:p>
          <a:p>
            <a:pPr>
              <a:lnSpc>
                <a:spcPts val="2400"/>
              </a:lnSpc>
              <a:spcBef>
                <a:spcPts val="0"/>
              </a:spcBef>
            </a:pPr>
            <a:endParaRPr lang="hu-HU" sz="1600" dirty="0">
              <a:solidFill>
                <a:srgbClr val="006236"/>
              </a:solidFill>
            </a:endParaRPr>
          </a:p>
          <a:p>
            <a:pPr>
              <a:lnSpc>
                <a:spcPts val="2400"/>
              </a:lnSpc>
              <a:spcBef>
                <a:spcPts val="0"/>
              </a:spcBef>
            </a:pPr>
            <a:r>
              <a:rPr lang="hu-HU" sz="1600" dirty="0">
                <a:solidFill>
                  <a:srgbClr val="FF0000"/>
                </a:solidFill>
              </a:rPr>
              <a:t>p</a:t>
            </a:r>
            <a:r>
              <a:rPr lang="hu-HU" sz="1600" dirty="0" smtClean="0">
                <a:solidFill>
                  <a:srgbClr val="FF0000"/>
                </a:solidFill>
              </a:rPr>
              <a:t>éldát nyújt a polgároknak ...</a:t>
            </a:r>
            <a:endParaRPr lang="de-DE" sz="1600" dirty="0" err="1">
              <a:solidFill>
                <a:srgbClr val="FF0000"/>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13" name="Bild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80000">
            <a:off x="5370381" y="3715071"/>
            <a:ext cx="3196590" cy="3196590"/>
          </a:xfrm>
          <a:prstGeom prst="rect">
            <a:avLst/>
          </a:prstGeom>
          <a:effectLst>
            <a:outerShdw blurRad="50800" dist="101600" dir="13500000" algn="tl" rotWithShape="0">
              <a:schemeClr val="tx1">
                <a:alpha val="30000"/>
              </a:schemeClr>
            </a:outerShdw>
          </a:effectLst>
        </p:spPr>
      </p:pic>
      <p:pic>
        <p:nvPicPr>
          <p:cNvPr id="12" name="Bild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7943" y="-7134"/>
            <a:ext cx="1835839" cy="906261"/>
          </a:xfrm>
          <a:prstGeom prst="rect">
            <a:avLst/>
          </a:prstGeom>
        </p:spPr>
      </p:pic>
      <p:sp>
        <p:nvSpPr>
          <p:cNvPr id="5" name="Titel 4"/>
          <p:cNvSpPr>
            <a:spLocks noGrp="1"/>
          </p:cNvSpPr>
          <p:nvPr>
            <p:ph type="title"/>
          </p:nvPr>
        </p:nvSpPr>
        <p:spPr/>
        <p:txBody>
          <a:bodyPr/>
          <a:lstStyle/>
          <a:p>
            <a:r>
              <a:rPr lang="de-DE" sz="2000" dirty="0"/>
              <a:t>WER </a:t>
            </a:r>
            <a:r>
              <a:rPr lang="de-DE" sz="2000" dirty="0">
                <a:latin typeface="DIN-Light" pitchFamily="2" charset="0"/>
              </a:rPr>
              <a:t>macht was</a:t>
            </a:r>
            <a:r>
              <a:rPr lang="de-DE" sz="2000" spc="300" dirty="0" smtClean="0">
                <a:latin typeface="DIN-Light" pitchFamily="2" charset="0"/>
              </a:rPr>
              <a:t>?</a:t>
            </a:r>
            <a:r>
              <a:rPr lang="hu-HU" sz="2000" spc="300" dirty="0" smtClean="0">
                <a:latin typeface="DIN-Light" pitchFamily="2" charset="0"/>
              </a:rPr>
              <a:t/>
            </a:r>
            <a:br>
              <a:rPr lang="hu-HU" sz="2000" spc="300" dirty="0" smtClean="0">
                <a:latin typeface="DIN-Light" pitchFamily="2" charset="0"/>
              </a:rPr>
            </a:br>
            <a:r>
              <a:rPr lang="hu-HU" sz="2000" spc="300" dirty="0" smtClean="0">
                <a:solidFill>
                  <a:srgbClr val="FF0000"/>
                </a:solidFill>
                <a:latin typeface="DIN-Light" pitchFamily="2" charset="0"/>
              </a:rPr>
              <a:t>KI mit csinál?</a:t>
            </a:r>
            <a:endParaRPr lang="de-DE" sz="2000" dirty="0">
              <a:solidFill>
                <a:srgbClr val="FF0000"/>
              </a:solidFill>
            </a:endParaRPr>
          </a:p>
        </p:txBody>
      </p:sp>
    </p:spTree>
    <p:extLst>
      <p:ext uri="{BB962C8B-B14F-4D97-AF65-F5344CB8AC3E}">
        <p14:creationId xmlns:p14="http://schemas.microsoft.com/office/powerpoint/2010/main" val="1990006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180000"/>
            <a:ext cx="6942666" cy="719294"/>
          </a:xfrm>
        </p:spPr>
        <p:txBody>
          <a:bodyPr/>
          <a:lstStyle/>
          <a:p>
            <a:r>
              <a:rPr lang="de-DE" sz="2000" dirty="0"/>
              <a:t>Umsetzung</a:t>
            </a:r>
            <a:r>
              <a:rPr lang="de-DE" sz="2000" dirty="0">
                <a:latin typeface="DIN-Light"/>
                <a:cs typeface="DIN-Light"/>
              </a:rPr>
              <a:t> </a:t>
            </a:r>
            <a:r>
              <a:rPr lang="de-DE" sz="2000" dirty="0" smtClean="0">
                <a:latin typeface="DIN-Light"/>
                <a:cs typeface="DIN-Light"/>
              </a:rPr>
              <a:t>Klimaschutzkonzept</a:t>
            </a:r>
            <a:r>
              <a:rPr lang="hu-HU" sz="2000" dirty="0" smtClean="0">
                <a:latin typeface="DIN-Light"/>
                <a:cs typeface="DIN-Light"/>
              </a:rPr>
              <a:t/>
            </a:r>
            <a:br>
              <a:rPr lang="hu-HU" sz="2000" dirty="0" smtClean="0">
                <a:latin typeface="DIN-Light"/>
                <a:cs typeface="DIN-Light"/>
              </a:rPr>
            </a:br>
            <a:r>
              <a:rPr lang="hu-HU" sz="2000" dirty="0" smtClean="0">
                <a:solidFill>
                  <a:srgbClr val="FF0000"/>
                </a:solidFill>
                <a:latin typeface="DIN-Light"/>
                <a:cs typeface="DIN-Light"/>
              </a:rPr>
              <a:t>A klímavédelem koncepciójának megvalósítása</a:t>
            </a:r>
            <a:endParaRPr lang="de-DE" sz="2000" dirty="0">
              <a:latin typeface="DIN-Light" pitchFamily="2" charset="0"/>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29</a:t>
            </a:fld>
            <a:endParaRPr lang="de-DE" dirty="0"/>
          </a:p>
        </p:txBody>
      </p:sp>
      <p:sp>
        <p:nvSpPr>
          <p:cNvPr id="5" name="Textplatzhalter 4"/>
          <p:cNvSpPr>
            <a:spLocks noGrp="1"/>
          </p:cNvSpPr>
          <p:nvPr>
            <p:ph type="body" sz="quarter" idx="13"/>
          </p:nvPr>
        </p:nvSpPr>
        <p:spPr>
          <a:xfrm>
            <a:off x="23543" y="930017"/>
            <a:ext cx="2576782" cy="5561410"/>
          </a:xfrm>
        </p:spPr>
        <p:txBody>
          <a:bodyPr>
            <a:normAutofit fontScale="25000" lnSpcReduction="20000"/>
          </a:bodyPr>
          <a:lstStyle/>
          <a:p>
            <a:r>
              <a:rPr lang="de-DE" sz="5600" dirty="0">
                <a:solidFill>
                  <a:srgbClr val="006236"/>
                </a:solidFill>
                <a:latin typeface="DIN-Light"/>
                <a:ea typeface="Tahoma" panose="020B0604030504040204" pitchFamily="34" charset="0"/>
                <a:cs typeface="Tahoma" panose="020B0604030504040204" pitchFamily="34" charset="0"/>
              </a:rPr>
              <a:t>Formulierung eines konkreten </a:t>
            </a:r>
            <a:r>
              <a:rPr lang="de-DE" sz="5600" dirty="0" smtClean="0">
                <a:solidFill>
                  <a:srgbClr val="006236"/>
                </a:solidFill>
                <a:latin typeface="DIN-Light"/>
                <a:ea typeface="Tahoma" panose="020B0604030504040204" pitchFamily="34" charset="0"/>
                <a:cs typeface="Tahoma" panose="020B0604030504040204" pitchFamily="34" charset="0"/>
              </a:rPr>
              <a:t>Ziels</a:t>
            </a:r>
            <a:r>
              <a:rPr lang="hu-HU" sz="5600" dirty="0">
                <a:solidFill>
                  <a:srgbClr val="006236"/>
                </a:solidFill>
                <a:ea typeface="Tahoma" panose="020B0604030504040204" pitchFamily="34" charset="0"/>
                <a:cs typeface="Tahoma" panose="020B0604030504040204" pitchFamily="34" charset="0"/>
              </a:rPr>
              <a:t> </a:t>
            </a:r>
            <a:r>
              <a:rPr lang="de-DE" sz="5600" dirty="0" smtClean="0">
                <a:solidFill>
                  <a:srgbClr val="006236"/>
                </a:solidFill>
                <a:latin typeface="DIN-Light"/>
                <a:ea typeface="Tahoma" panose="020B0604030504040204" pitchFamily="34" charset="0"/>
                <a:cs typeface="Tahoma" panose="020B0604030504040204" pitchFamily="34" charset="0"/>
              </a:rPr>
              <a:t>„</a:t>
            </a:r>
            <a:r>
              <a:rPr lang="de-DE" sz="5600" dirty="0" err="1" smtClean="0">
                <a:solidFill>
                  <a:srgbClr val="006236"/>
                </a:solidFill>
                <a:latin typeface="DIN-Light"/>
                <a:ea typeface="Tahoma" panose="020B0604030504040204" pitchFamily="34" charset="0"/>
                <a:cs typeface="Tahoma" panose="020B0604030504040204" pitchFamily="34" charset="0"/>
              </a:rPr>
              <a:t>zeozweifreier</a:t>
            </a:r>
            <a:r>
              <a:rPr lang="de-DE" sz="5600" dirty="0">
                <a:solidFill>
                  <a:srgbClr val="006236"/>
                </a:solidFill>
                <a:latin typeface="DIN-Light"/>
                <a:ea typeface="Tahoma" panose="020B0604030504040204" pitchFamily="34" charset="0"/>
                <a:cs typeface="Tahoma" panose="020B0604030504040204" pitchFamily="34" charset="0"/>
              </a:rPr>
              <a:t>“ Landkreis Karlsruhe bis </a:t>
            </a:r>
            <a:r>
              <a:rPr lang="de-DE" sz="5600" dirty="0" smtClean="0">
                <a:solidFill>
                  <a:srgbClr val="006236"/>
                </a:solidFill>
                <a:latin typeface="DIN-Light"/>
                <a:ea typeface="Tahoma" panose="020B0604030504040204" pitchFamily="34" charset="0"/>
                <a:cs typeface="Tahoma" panose="020B0604030504040204" pitchFamily="34" charset="0"/>
              </a:rPr>
              <a:t>2050</a:t>
            </a:r>
            <a:endParaRPr lang="hu-HU" sz="5600" dirty="0" smtClean="0">
              <a:solidFill>
                <a:srgbClr val="006236"/>
              </a:solidFill>
              <a:ea typeface="Tahoma" panose="020B0604030504040204" pitchFamily="34" charset="0"/>
              <a:cs typeface="Tahoma" panose="020B0604030504040204" pitchFamily="34" charset="0"/>
            </a:endParaRPr>
          </a:p>
          <a:p>
            <a:r>
              <a:rPr lang="hu-HU" sz="5600" dirty="0" smtClean="0">
                <a:solidFill>
                  <a:srgbClr val="FF0000"/>
                </a:solidFill>
                <a:ea typeface="Tahoma" panose="020B0604030504040204" pitchFamily="34" charset="0"/>
                <a:cs typeface="Tahoma" panose="020B0604030504040204" pitchFamily="34" charset="0"/>
              </a:rPr>
              <a:t>Konkrét célkitűzés meg- fogalmazása: Karlsruhe megye legyen 2050-ig CO2-mentes</a:t>
            </a:r>
            <a:endParaRPr lang="de-DE" sz="5600" dirty="0" smtClean="0">
              <a:solidFill>
                <a:srgbClr val="FF0000"/>
              </a:solidFill>
              <a:latin typeface="DIN-Light"/>
              <a:ea typeface="Tahoma" panose="020B0604030504040204" pitchFamily="34" charset="0"/>
              <a:cs typeface="Tahoma" panose="020B0604030504040204" pitchFamily="34" charset="0"/>
            </a:endParaRPr>
          </a:p>
          <a:p>
            <a:r>
              <a:rPr lang="de-DE" sz="5600" dirty="0" smtClean="0">
                <a:solidFill>
                  <a:srgbClr val="006236"/>
                </a:solidFill>
                <a:latin typeface="DIN-Light"/>
                <a:ea typeface="Tahoma" panose="020B0604030504040204" pitchFamily="34" charset="0"/>
                <a:cs typeface="Tahoma" panose="020B0604030504040204" pitchFamily="34" charset="0"/>
              </a:rPr>
              <a:t>Bewerbung bei den 100% </a:t>
            </a:r>
            <a:r>
              <a:rPr lang="de-DE" sz="5600" dirty="0" err="1" smtClean="0">
                <a:solidFill>
                  <a:srgbClr val="006236"/>
                </a:solidFill>
                <a:latin typeface="DIN-Light"/>
                <a:ea typeface="Tahoma" panose="020B0604030504040204" pitchFamily="34" charset="0"/>
                <a:cs typeface="Tahoma" panose="020B0604030504040204" pitchFamily="34" charset="0"/>
              </a:rPr>
              <a:t>Erneuerbare-Energie-Regionen</a:t>
            </a:r>
            <a:endParaRPr lang="hu-HU" sz="5600" dirty="0" smtClean="0">
              <a:solidFill>
                <a:srgbClr val="006236"/>
              </a:solidFill>
              <a:ea typeface="Tahoma" panose="020B0604030504040204" pitchFamily="34" charset="0"/>
              <a:cs typeface="Tahoma" panose="020B0604030504040204" pitchFamily="34" charset="0"/>
            </a:endParaRPr>
          </a:p>
          <a:p>
            <a:r>
              <a:rPr lang="hu-HU" sz="5600" dirty="0" smtClean="0">
                <a:solidFill>
                  <a:srgbClr val="FF0000"/>
                </a:solidFill>
                <a:ea typeface="Tahoma" panose="020B0604030504040204" pitchFamily="34" charset="0"/>
                <a:cs typeface="Tahoma" panose="020B0604030504040204" pitchFamily="34" charset="0"/>
              </a:rPr>
              <a:t>Pályázat a „100%-megújuló energia-régiók”-nál</a:t>
            </a:r>
            <a:endParaRPr lang="de-DE" sz="5600" dirty="0" smtClean="0">
              <a:solidFill>
                <a:srgbClr val="FF0000"/>
              </a:solidFill>
              <a:latin typeface="DIN-Light"/>
              <a:ea typeface="Tahoma" panose="020B0604030504040204" pitchFamily="34" charset="0"/>
              <a:cs typeface="Tahoma" panose="020B0604030504040204" pitchFamily="34" charset="0"/>
            </a:endParaRPr>
          </a:p>
          <a:p>
            <a:r>
              <a:rPr lang="de-DE" sz="5600" dirty="0" smtClean="0">
                <a:solidFill>
                  <a:srgbClr val="006236"/>
                </a:solidFill>
                <a:latin typeface="DIN-Light"/>
                <a:ea typeface="Tahoma" panose="020B0604030504040204" pitchFamily="34" charset="0"/>
                <a:cs typeface="Tahoma" panose="020B0604030504040204" pitchFamily="34" charset="0"/>
              </a:rPr>
              <a:t>22 Mio. Menschen in  135 Regionen </a:t>
            </a:r>
            <a:r>
              <a:rPr lang="hu-HU" sz="5600" dirty="0" smtClean="0">
                <a:solidFill>
                  <a:srgbClr val="006236"/>
                </a:solidFill>
                <a:ea typeface="Tahoma" panose="020B0604030504040204" pitchFamily="34" charset="0"/>
                <a:cs typeface="Tahoma" panose="020B0604030504040204" pitchFamily="34" charset="0"/>
              </a:rPr>
              <a:t> </a:t>
            </a:r>
            <a:r>
              <a:rPr lang="de-DE" sz="5600" dirty="0" smtClean="0">
                <a:solidFill>
                  <a:srgbClr val="006236"/>
                </a:solidFill>
                <a:latin typeface="DIN-Light"/>
                <a:ea typeface="Tahoma" panose="020B0604030504040204" pitchFamily="34" charset="0"/>
                <a:cs typeface="Tahoma" panose="020B0604030504040204" pitchFamily="34" charset="0"/>
              </a:rPr>
              <a:t>6 in Ba-Wü</a:t>
            </a:r>
            <a:endParaRPr lang="hu-HU" sz="5600" dirty="0" smtClean="0">
              <a:solidFill>
                <a:srgbClr val="006236"/>
              </a:solidFill>
              <a:ea typeface="Tahoma" panose="020B0604030504040204" pitchFamily="34" charset="0"/>
              <a:cs typeface="Tahoma" panose="020B0604030504040204" pitchFamily="34" charset="0"/>
            </a:endParaRPr>
          </a:p>
          <a:p>
            <a:r>
              <a:rPr lang="hu-HU" sz="5600" dirty="0" smtClean="0">
                <a:solidFill>
                  <a:srgbClr val="FF0000"/>
                </a:solidFill>
                <a:ea typeface="Tahoma" panose="020B0604030504040204" pitchFamily="34" charset="0"/>
                <a:cs typeface="Tahoma" panose="020B0604030504040204" pitchFamily="34" charset="0"/>
              </a:rPr>
              <a:t>22 millió ember 135 régióban, 6 régió Baden-Württembergbe</a:t>
            </a:r>
            <a:r>
              <a:rPr lang="hu-HU" sz="5600" b="1" dirty="0">
                <a:solidFill>
                  <a:srgbClr val="FF0000"/>
                </a:solidFill>
                <a:ea typeface="Tahoma" panose="020B0604030504040204" pitchFamily="34" charset="0"/>
                <a:cs typeface="Tahoma" panose="020B0604030504040204" pitchFamily="34" charset="0"/>
              </a:rPr>
              <a:t>n</a:t>
            </a:r>
            <a:endParaRPr lang="de-DE" sz="5600" b="1" dirty="0">
              <a:solidFill>
                <a:srgbClr val="FF0000"/>
              </a:solidFill>
              <a:ea typeface="Tahoma" panose="020B0604030504040204" pitchFamily="34" charset="0"/>
              <a:cs typeface="Tahoma" panose="020B0604030504040204" pitchFamily="34" charset="0"/>
            </a:endParaRPr>
          </a:p>
        </p:txBody>
      </p:sp>
      <p:pic>
        <p:nvPicPr>
          <p:cNvPr id="9"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399" y="1010722"/>
            <a:ext cx="4504225"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18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sz="2000" dirty="0" smtClean="0">
                <a:solidFill>
                  <a:srgbClr val="FF0000"/>
                </a:solidFill>
              </a:rPr>
              <a:t>A német energia fordulat</a:t>
            </a:r>
            <a:endParaRPr lang="de-DE" sz="2000"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3</a:t>
            </a:fld>
            <a:endParaRPr lang="de-DE" dirty="0"/>
          </a:p>
        </p:txBody>
      </p:sp>
      <p:sp>
        <p:nvSpPr>
          <p:cNvPr id="5" name="Textplatzhalter 4"/>
          <p:cNvSpPr>
            <a:spLocks noGrp="1"/>
          </p:cNvSpPr>
          <p:nvPr>
            <p:ph type="body" sz="quarter" idx="13"/>
          </p:nvPr>
        </p:nvSpPr>
        <p:spPr/>
        <p:txBody>
          <a:bodyPr/>
          <a:lstStyle/>
          <a:p>
            <a:r>
              <a:rPr lang="hu-HU" dirty="0" smtClean="0">
                <a:solidFill>
                  <a:srgbClr val="FF0000"/>
                </a:solidFill>
              </a:rPr>
              <a:t>Az energiafordulat a polgárok kezében</a:t>
            </a:r>
          </a:p>
          <a:p>
            <a:endParaRPr lang="hu-HU" dirty="0">
              <a:solidFill>
                <a:srgbClr val="FF0000"/>
              </a:solidFill>
            </a:endParaRPr>
          </a:p>
          <a:p>
            <a:r>
              <a:rPr lang="hu-HU" dirty="0" smtClean="0">
                <a:solidFill>
                  <a:srgbClr val="FF0000"/>
                </a:solidFill>
              </a:rPr>
              <a:t>Véleménykutatás eredménye?</a:t>
            </a:r>
            <a:endParaRPr lang="de-DE" dirty="0">
              <a:solidFill>
                <a:srgbClr val="FF0000"/>
              </a:solidFill>
            </a:endParaRPr>
          </a:p>
        </p:txBody>
      </p:sp>
      <p:sp>
        <p:nvSpPr>
          <p:cNvPr id="6" name="Textplatzhalter 5"/>
          <p:cNvSpPr>
            <a:spLocks noGrp="1"/>
          </p:cNvSpPr>
          <p:nvPr>
            <p:ph type="body" sz="quarter" idx="14"/>
          </p:nvPr>
        </p:nvSpPr>
        <p:spPr/>
        <p:txBody>
          <a:bodyPr/>
          <a:lstStyle/>
          <a:p>
            <a:pPr algn="ctr"/>
            <a:r>
              <a:rPr lang="hu-HU" b="1" dirty="0" smtClean="0">
                <a:solidFill>
                  <a:srgbClr val="FF0000"/>
                </a:solidFill>
              </a:rPr>
              <a:t>A polgárok a kormánytól elvárják: konzekvens, igazságos és de</a:t>
            </a:r>
            <a:r>
              <a:rPr lang="de-DE" b="1" dirty="0" smtClean="0">
                <a:solidFill>
                  <a:srgbClr val="FF0000"/>
                </a:solidFill>
              </a:rPr>
              <a:t>c</a:t>
            </a:r>
            <a:r>
              <a:rPr lang="hu-HU" b="1" dirty="0" smtClean="0">
                <a:solidFill>
                  <a:srgbClr val="FF0000"/>
                </a:solidFill>
              </a:rPr>
              <a:t>entrális energia fordulat</a:t>
            </a:r>
            <a:r>
              <a:rPr lang="hu-HU" dirty="0" smtClean="0">
                <a:solidFill>
                  <a:srgbClr val="FF0000"/>
                </a:solidFill>
              </a:rPr>
              <a:t> </a:t>
            </a:r>
            <a:endParaRPr lang="de-DE" dirty="0">
              <a:solidFill>
                <a:srgbClr val="FF0000"/>
              </a:solidFill>
            </a:endParaRPr>
          </a:p>
        </p:txBody>
      </p:sp>
      <p:sp>
        <p:nvSpPr>
          <p:cNvPr id="7" name="Textfeld 6"/>
          <p:cNvSpPr txBox="1"/>
          <p:nvPr/>
        </p:nvSpPr>
        <p:spPr>
          <a:xfrm>
            <a:off x="2811182" y="2143354"/>
            <a:ext cx="5813831" cy="7201972"/>
          </a:xfrm>
          <a:prstGeom prst="rect">
            <a:avLst/>
          </a:prstGeom>
          <a:noFill/>
        </p:spPr>
        <p:txBody>
          <a:bodyPr wrap="square" rtlCol="0">
            <a:spAutoFit/>
          </a:bodyPr>
          <a:lstStyle/>
          <a:p>
            <a:r>
              <a:rPr lang="hu-HU" sz="1500" b="1" dirty="0" smtClean="0">
                <a:solidFill>
                  <a:srgbClr val="FF0000"/>
                </a:solidFill>
              </a:rPr>
              <a:t>100% megújuló energiát biztosan és gyorsan akar bevezetni 37%, inkább akar  47%, inkább nem 11%, nem 4%</a:t>
            </a:r>
          </a:p>
          <a:p>
            <a:endParaRPr lang="hu-HU" sz="1500" b="1" dirty="0" smtClean="0">
              <a:solidFill>
                <a:srgbClr val="FF0000"/>
              </a:solidFill>
            </a:endParaRPr>
          </a:p>
          <a:p>
            <a:r>
              <a:rPr lang="hu-HU" sz="1500" b="1" dirty="0" smtClean="0">
                <a:solidFill>
                  <a:srgbClr val="FF0000"/>
                </a:solidFill>
              </a:rPr>
              <a:t>Költ</a:t>
            </a:r>
            <a:r>
              <a:rPr lang="de-DE" sz="1500" b="1" dirty="0" smtClean="0">
                <a:solidFill>
                  <a:srgbClr val="FF0000"/>
                </a:solidFill>
              </a:rPr>
              <a:t>s</a:t>
            </a:r>
            <a:r>
              <a:rPr lang="hu-HU" sz="1500" b="1" dirty="0" smtClean="0">
                <a:solidFill>
                  <a:srgbClr val="FF0000"/>
                </a:solidFill>
              </a:rPr>
              <a:t>ég és haszon legyen igazságosan  megosztva  a polgárok és a vállalatok között  akar  46%, inkább akar 37%, inkább nem 9%, nem 7%</a:t>
            </a:r>
          </a:p>
          <a:p>
            <a:endParaRPr lang="hu-HU" sz="1500" b="1" dirty="0">
              <a:solidFill>
                <a:srgbClr val="FF0000"/>
              </a:solidFill>
            </a:endParaRPr>
          </a:p>
          <a:p>
            <a:r>
              <a:rPr lang="hu-HU" sz="1500" b="1" dirty="0" smtClean="0">
                <a:solidFill>
                  <a:srgbClr val="FF0000"/>
                </a:solidFill>
              </a:rPr>
              <a:t>Az érintett polgárok vegyenek részt az energia fordulatban: </a:t>
            </a:r>
          </a:p>
          <a:p>
            <a:r>
              <a:rPr lang="hu-HU" sz="1500" b="1" dirty="0" smtClean="0">
                <a:solidFill>
                  <a:srgbClr val="FF0000"/>
                </a:solidFill>
              </a:rPr>
              <a:t>akar 34%, inkább akar 45%, inkább nem 14%, nem 5%</a:t>
            </a:r>
          </a:p>
          <a:p>
            <a:endParaRPr lang="hu-HU" sz="1500" b="1" dirty="0">
              <a:solidFill>
                <a:srgbClr val="FF0000"/>
              </a:solidFill>
            </a:endParaRPr>
          </a:p>
          <a:p>
            <a:r>
              <a:rPr lang="hu-HU" sz="1500" b="1" dirty="0">
                <a:solidFill>
                  <a:srgbClr val="FF0000"/>
                </a:solidFill>
              </a:rPr>
              <a:t>Decentrális polgári </a:t>
            </a:r>
            <a:r>
              <a:rPr lang="hu-HU" sz="1500" b="1" dirty="0" smtClean="0">
                <a:solidFill>
                  <a:srgbClr val="FF0000"/>
                </a:solidFill>
              </a:rPr>
              <a:t>tulajdonú megújuló energiákat előnyben részesíteni</a:t>
            </a:r>
          </a:p>
          <a:p>
            <a:r>
              <a:rPr lang="hu-HU" sz="1500" b="1" dirty="0" smtClean="0">
                <a:solidFill>
                  <a:srgbClr val="FF0000"/>
                </a:solidFill>
              </a:rPr>
              <a:t>kíván 20%, inkább akar 55%, inkább nem 17%, nem 5%</a:t>
            </a:r>
          </a:p>
          <a:p>
            <a:endParaRPr lang="hu-HU" sz="1500" b="1" dirty="0" smtClean="0">
              <a:solidFill>
                <a:srgbClr val="FF0000"/>
              </a:solidFill>
            </a:endParaRPr>
          </a:p>
          <a:p>
            <a:r>
              <a:rPr lang="hu-HU" sz="1500" b="1" dirty="0" smtClean="0">
                <a:solidFill>
                  <a:srgbClr val="FF0000"/>
                </a:solidFill>
              </a:rPr>
              <a:t>Megújuló energiák kiépítését  lassítani </a:t>
            </a:r>
          </a:p>
          <a:p>
            <a:r>
              <a:rPr lang="hu-HU" sz="1500" b="1" dirty="0" smtClean="0">
                <a:solidFill>
                  <a:srgbClr val="FF0000"/>
                </a:solidFill>
              </a:rPr>
              <a:t>akar 8%, inkább akar 25%, inkább nem 29%, nem 0%   </a:t>
            </a:r>
          </a:p>
          <a:p>
            <a:endParaRPr lang="hu-HU" sz="1500" b="1" dirty="0" smtClean="0">
              <a:solidFill>
                <a:srgbClr val="FF0000"/>
              </a:solidFill>
            </a:endParaRPr>
          </a:p>
          <a:p>
            <a:r>
              <a:rPr lang="hu-HU" sz="1500" b="1" dirty="0">
                <a:solidFill>
                  <a:srgbClr val="FF0000"/>
                </a:solidFill>
              </a:rPr>
              <a:t>E</a:t>
            </a:r>
            <a:r>
              <a:rPr lang="hu-HU" sz="1500" b="1" dirty="0" smtClean="0">
                <a:solidFill>
                  <a:srgbClr val="FF0000"/>
                </a:solidFill>
              </a:rPr>
              <a:t>nergiaszolgáltatók  építsenek továbbra is nagy erőműveket, pl. szénerőműveket? </a:t>
            </a:r>
            <a:r>
              <a:rPr lang="hu-HU" sz="1500" b="1" dirty="0">
                <a:solidFill>
                  <a:srgbClr val="FF0000"/>
                </a:solidFill>
              </a:rPr>
              <a:t>A</a:t>
            </a:r>
            <a:r>
              <a:rPr lang="hu-HU" sz="1500" b="1" dirty="0" smtClean="0">
                <a:solidFill>
                  <a:srgbClr val="FF0000"/>
                </a:solidFill>
              </a:rPr>
              <a:t>kar  9%, inkább </a:t>
            </a:r>
            <a:r>
              <a:rPr lang="hu-HU" sz="1500" b="1" dirty="0">
                <a:solidFill>
                  <a:srgbClr val="FF0000"/>
                </a:solidFill>
              </a:rPr>
              <a:t> </a:t>
            </a:r>
            <a:r>
              <a:rPr lang="hu-HU" sz="1500" b="1" dirty="0" smtClean="0">
                <a:solidFill>
                  <a:srgbClr val="FF0000"/>
                </a:solidFill>
              </a:rPr>
              <a:t>akarja 18%, inkább nem 43%, nem 0%  </a:t>
            </a:r>
          </a:p>
          <a:p>
            <a:endParaRPr lang="hu-HU" sz="1200" dirty="0">
              <a:solidFill>
                <a:srgbClr val="FF0000"/>
              </a:solidFill>
            </a:endParaRPr>
          </a:p>
          <a:p>
            <a:endParaRPr lang="hu-HU" sz="1200" dirty="0" smtClean="0">
              <a:solidFill>
                <a:srgbClr val="FF0000"/>
              </a:solidFill>
            </a:endParaRPr>
          </a:p>
          <a:p>
            <a:endParaRPr lang="hu-HU" sz="1200" dirty="0">
              <a:solidFill>
                <a:srgbClr val="FF0000"/>
              </a:solidFill>
            </a:endParaRPr>
          </a:p>
          <a:p>
            <a:endParaRPr lang="hu-HU" sz="1200" dirty="0" smtClean="0">
              <a:solidFill>
                <a:srgbClr val="FF0000"/>
              </a:solidFill>
            </a:endParaRPr>
          </a:p>
          <a:p>
            <a:endParaRPr lang="hu-HU" sz="1200" dirty="0">
              <a:solidFill>
                <a:srgbClr val="FF0000"/>
              </a:solidFill>
            </a:endParaRPr>
          </a:p>
          <a:p>
            <a:r>
              <a:rPr lang="hu-HU" sz="1200" dirty="0" smtClean="0">
                <a:solidFill>
                  <a:srgbClr val="FF0000"/>
                </a:solidFill>
              </a:rPr>
              <a:t>                                                      </a:t>
            </a:r>
          </a:p>
          <a:p>
            <a:endParaRPr lang="hu-HU" sz="1200" dirty="0">
              <a:solidFill>
                <a:srgbClr val="FF0000"/>
              </a:solidFill>
            </a:endParaRPr>
          </a:p>
          <a:p>
            <a:endParaRPr lang="hu-HU" sz="1200" dirty="0" smtClean="0">
              <a:solidFill>
                <a:srgbClr val="FF0000"/>
              </a:solidFill>
            </a:endParaRPr>
          </a:p>
          <a:p>
            <a:endParaRPr lang="hu-HU" sz="1200" dirty="0">
              <a:solidFill>
                <a:srgbClr val="FF0000"/>
              </a:solidFill>
            </a:endParaRPr>
          </a:p>
          <a:p>
            <a:endParaRPr lang="hu-HU" sz="1200" dirty="0" smtClean="0">
              <a:solidFill>
                <a:srgbClr val="FF0000"/>
              </a:solidFill>
            </a:endParaRPr>
          </a:p>
          <a:p>
            <a:r>
              <a:rPr lang="hu-HU" sz="1200" dirty="0" smtClean="0">
                <a:solidFill>
                  <a:srgbClr val="FF0000"/>
                </a:solidFill>
              </a:rPr>
              <a:t> </a:t>
            </a:r>
          </a:p>
          <a:p>
            <a:endParaRPr lang="hu-HU" sz="1200" dirty="0">
              <a:solidFill>
                <a:srgbClr val="FF0000"/>
              </a:solidFill>
            </a:endParaRPr>
          </a:p>
          <a:p>
            <a:r>
              <a:rPr lang="hu-HU" sz="1200" dirty="0" smtClean="0">
                <a:solidFill>
                  <a:srgbClr val="FF0000"/>
                </a:solidFill>
              </a:rPr>
              <a:t>     </a:t>
            </a:r>
          </a:p>
          <a:p>
            <a:endParaRPr lang="hu-HU" sz="1200" dirty="0">
              <a:solidFill>
                <a:srgbClr val="FF0000"/>
              </a:solidFill>
            </a:endParaRPr>
          </a:p>
          <a:p>
            <a:r>
              <a:rPr lang="hu-HU" sz="1200" dirty="0" smtClean="0">
                <a:solidFill>
                  <a:srgbClr val="FF0000"/>
                </a:solidFill>
              </a:rPr>
              <a:t>    </a:t>
            </a:r>
          </a:p>
          <a:p>
            <a:r>
              <a:rPr lang="hu-HU" sz="1200" dirty="0">
                <a:solidFill>
                  <a:srgbClr val="FF0000"/>
                </a:solidFill>
              </a:rPr>
              <a:t> </a:t>
            </a:r>
            <a:r>
              <a:rPr lang="hu-HU" sz="1200" dirty="0" smtClean="0">
                <a:solidFill>
                  <a:srgbClr val="FF0000"/>
                </a:solidFill>
              </a:rPr>
              <a:t>                                                            </a:t>
            </a:r>
            <a:endParaRPr lang="de-DE" sz="1200" dirty="0">
              <a:solidFill>
                <a:srgbClr val="FF0000"/>
              </a:solidFill>
            </a:endParaRPr>
          </a:p>
        </p:txBody>
      </p:sp>
    </p:spTree>
    <p:extLst>
      <p:ext uri="{BB962C8B-B14F-4D97-AF65-F5344CB8AC3E}">
        <p14:creationId xmlns:p14="http://schemas.microsoft.com/office/powerpoint/2010/main" val="1119930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 18"/>
          <p:cNvPicPr>
            <a:picLocks noChangeAspect="1"/>
          </p:cNvPicPr>
          <p:nvPr/>
        </p:nvPicPr>
        <p:blipFill rotWithShape="1">
          <a:blip r:embed="rId3" cstate="screen">
            <a:extLst>
              <a:ext uri="{28A0092B-C50C-407E-A947-70E740481C1C}">
                <a14:useLocalDpi xmlns:a14="http://schemas.microsoft.com/office/drawing/2010/main"/>
              </a:ext>
            </a:extLst>
          </a:blip>
          <a:srcRect l="3082" r="18440" b="12001"/>
          <a:stretch/>
        </p:blipFill>
        <p:spPr>
          <a:xfrm>
            <a:off x="0" y="0"/>
            <a:ext cx="9190800" cy="6872400"/>
          </a:xfrm>
          <a:prstGeom prst="rect">
            <a:avLst/>
          </a:prstGeom>
        </p:spPr>
      </p:pic>
      <p:sp>
        <p:nvSpPr>
          <p:cNvPr id="9" name="Textfeld 8"/>
          <p:cNvSpPr txBox="1"/>
          <p:nvPr/>
        </p:nvSpPr>
        <p:spPr>
          <a:xfrm>
            <a:off x="0" y="417661"/>
            <a:ext cx="9179999" cy="769441"/>
          </a:xfrm>
          <a:prstGeom prst="rect">
            <a:avLst/>
          </a:prstGeom>
          <a:noFill/>
        </p:spPr>
        <p:txBody>
          <a:bodyPr wrap="square" rtlCol="0">
            <a:spAutoFit/>
          </a:bodyPr>
          <a:lstStyle/>
          <a:p>
            <a:pPr algn="ctr"/>
            <a:r>
              <a:rPr lang="de-DE" sz="4400" spc="450" dirty="0" smtClean="0">
                <a:solidFill>
                  <a:schemeClr val="bg1"/>
                </a:solidFill>
                <a:effectLst>
                  <a:outerShdw blurRad="63500" dist="101600" dir="2700000" algn="tl" rotWithShape="0">
                    <a:srgbClr val="000000">
                      <a:alpha val="43000"/>
                    </a:srgbClr>
                  </a:outerShdw>
                </a:effectLst>
                <a:latin typeface="DIN-Medium"/>
                <a:cs typeface="DIN-Medium"/>
              </a:rPr>
              <a:t>WIR MACHEN DAS. </a:t>
            </a:r>
            <a:r>
              <a:rPr lang="de-DE" sz="4400" spc="450" dirty="0" smtClean="0">
                <a:solidFill>
                  <a:srgbClr val="D8DEA9"/>
                </a:solidFill>
                <a:effectLst>
                  <a:outerShdw blurRad="63500" dist="101600" dir="2700000" algn="tl" rotWithShape="0">
                    <a:srgbClr val="000000">
                      <a:alpha val="43000"/>
                    </a:srgbClr>
                  </a:outerShdw>
                </a:effectLst>
                <a:latin typeface="DIN-Medium"/>
                <a:cs typeface="DIN-Medium"/>
              </a:rPr>
              <a:t>JETZT.</a:t>
            </a:r>
            <a:endParaRPr lang="de-DE" sz="4400" spc="450" dirty="0">
              <a:solidFill>
                <a:srgbClr val="D8DEA9"/>
              </a:solidFill>
              <a:effectLst>
                <a:outerShdw blurRad="63500" dist="101600" dir="2700000" algn="tl" rotWithShape="0">
                  <a:srgbClr val="000000">
                    <a:alpha val="43000"/>
                  </a:srgbClr>
                </a:outerShdw>
              </a:effectLst>
              <a:latin typeface="DIN-Medium"/>
              <a:cs typeface="DIN-Medium"/>
            </a:endParaRPr>
          </a:p>
        </p:txBody>
      </p:sp>
      <p:pic>
        <p:nvPicPr>
          <p:cNvPr id="18" name="Bild 17" descr="krei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317" y="2656579"/>
            <a:ext cx="997145" cy="997145"/>
          </a:xfrm>
          <a:prstGeom prst="rect">
            <a:avLst/>
          </a:prstGeom>
        </p:spPr>
      </p:pic>
      <p:sp>
        <p:nvSpPr>
          <p:cNvPr id="3" name="Textfeld 2"/>
          <p:cNvSpPr txBox="1"/>
          <p:nvPr/>
        </p:nvSpPr>
        <p:spPr>
          <a:xfrm>
            <a:off x="1" y="887179"/>
            <a:ext cx="8588044" cy="769441"/>
          </a:xfrm>
          <a:prstGeom prst="rect">
            <a:avLst/>
          </a:prstGeom>
          <a:noFill/>
        </p:spPr>
        <p:txBody>
          <a:bodyPr wrap="square" rtlCol="0">
            <a:spAutoFit/>
          </a:bodyPr>
          <a:lstStyle/>
          <a:p>
            <a:pPr algn="ctr"/>
            <a:r>
              <a:rPr lang="hu-HU" sz="4400" smtClean="0">
                <a:solidFill>
                  <a:schemeClr val="bg1"/>
                </a:solidFill>
              </a:rPr>
              <a:t>EZT MI </a:t>
            </a:r>
            <a:r>
              <a:rPr lang="hu-HU" sz="4400" dirty="0" smtClean="0">
                <a:solidFill>
                  <a:schemeClr val="bg1"/>
                </a:solidFill>
              </a:rPr>
              <a:t>MEGCSINÁLJUK.</a:t>
            </a:r>
            <a:r>
              <a:rPr lang="hu-HU" sz="4400" dirty="0" smtClean="0"/>
              <a:t> </a:t>
            </a:r>
            <a:r>
              <a:rPr lang="hu-HU" sz="4400" dirty="0" smtClean="0">
                <a:solidFill>
                  <a:schemeClr val="accent3"/>
                </a:solidFill>
              </a:rPr>
              <a:t>MOST.</a:t>
            </a:r>
            <a:endParaRPr lang="de-DE" sz="4400" dirty="0">
              <a:solidFill>
                <a:schemeClr val="accent3"/>
              </a:solidFill>
            </a:endParaRPr>
          </a:p>
        </p:txBody>
      </p:sp>
    </p:spTree>
    <p:extLst>
      <p:ext uri="{BB962C8B-B14F-4D97-AF65-F5344CB8AC3E}">
        <p14:creationId xmlns:p14="http://schemas.microsoft.com/office/powerpoint/2010/main" val="1352383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86349"/>
            <a:ext cx="6705599" cy="719294"/>
          </a:xfrm>
        </p:spPr>
        <p:txBody>
          <a:bodyPr/>
          <a:lstStyle/>
          <a:p>
            <a:r>
              <a:rPr lang="de-DE" sz="2000" dirty="0" smtClean="0">
                <a:solidFill>
                  <a:schemeClr val="tx1"/>
                </a:solidFill>
              </a:rPr>
              <a:t>Energiewende </a:t>
            </a:r>
            <a:r>
              <a:rPr lang="de-DE" sz="2000" dirty="0" smtClean="0">
                <a:solidFill>
                  <a:schemeClr val="tx1"/>
                </a:solidFill>
                <a:latin typeface="DIN-Light" pitchFamily="2" charset="0"/>
              </a:rPr>
              <a:t>Deutschland</a:t>
            </a:r>
            <a:r>
              <a:rPr lang="hu-HU" sz="2000" dirty="0" smtClean="0">
                <a:solidFill>
                  <a:schemeClr val="tx1"/>
                </a:solidFill>
                <a:latin typeface="DIN-Light" pitchFamily="2" charset="0"/>
              </a:rPr>
              <a:t/>
            </a:r>
            <a:br>
              <a:rPr lang="hu-HU" sz="2000" dirty="0" smtClean="0">
                <a:solidFill>
                  <a:schemeClr val="tx1"/>
                </a:solidFill>
                <a:latin typeface="DIN-Light" pitchFamily="2" charset="0"/>
              </a:rPr>
            </a:br>
            <a:r>
              <a:rPr lang="hu-HU" sz="2000" dirty="0" smtClean="0">
                <a:solidFill>
                  <a:srgbClr val="FF0000"/>
                </a:solidFill>
                <a:latin typeface="DIN-Light" pitchFamily="2" charset="0"/>
              </a:rPr>
              <a:t>A német energiafordulat</a:t>
            </a:r>
            <a:endParaRPr lang="de-DE" sz="2000" dirty="0">
              <a:solidFill>
                <a:schemeClr val="tx1"/>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4</a:t>
            </a:fld>
            <a:endParaRPr lang="de-DE" dirty="0"/>
          </a:p>
        </p:txBody>
      </p:sp>
      <p:pic>
        <p:nvPicPr>
          <p:cNvPr id="13"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0"/>
          </a:xfrm>
          <a:prstGeom prst="rect">
            <a:avLst/>
          </a:prstGeom>
        </p:spPr>
      </p:pic>
      <p:sp>
        <p:nvSpPr>
          <p:cNvPr id="7" name="Textplatzhalter 4"/>
          <p:cNvSpPr txBox="1">
            <a:spLocks/>
          </p:cNvSpPr>
          <p:nvPr/>
        </p:nvSpPr>
        <p:spPr>
          <a:xfrm>
            <a:off x="1" y="1332000"/>
            <a:ext cx="2405444" cy="430377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de-DE" sz="2000" dirty="0">
                <a:solidFill>
                  <a:srgbClr val="006236"/>
                </a:solidFill>
              </a:rPr>
              <a:t>Akzeptanz Erneuerbarer Energien in der Bevölkerung Deutschlands </a:t>
            </a:r>
            <a:r>
              <a:rPr lang="de-DE" sz="2000" dirty="0" smtClean="0">
                <a:solidFill>
                  <a:srgbClr val="006236"/>
                </a:solidFill>
              </a:rPr>
              <a:t>2013</a:t>
            </a:r>
            <a:endParaRPr lang="hu-HU" sz="2000" dirty="0" smtClean="0">
              <a:solidFill>
                <a:srgbClr val="006236"/>
              </a:solidFill>
            </a:endParaRPr>
          </a:p>
          <a:p>
            <a:pPr>
              <a:lnSpc>
                <a:spcPts val="2400"/>
              </a:lnSpc>
              <a:spcBef>
                <a:spcPts val="0"/>
              </a:spcBef>
            </a:pPr>
            <a:endParaRPr lang="hu-HU" sz="2000" dirty="0">
              <a:solidFill>
                <a:srgbClr val="006236"/>
              </a:solidFill>
            </a:endParaRPr>
          </a:p>
          <a:p>
            <a:pPr>
              <a:lnSpc>
                <a:spcPts val="2400"/>
              </a:lnSpc>
              <a:spcBef>
                <a:spcPts val="0"/>
              </a:spcBef>
            </a:pPr>
            <a:r>
              <a:rPr lang="hu-HU" sz="2000" dirty="0" smtClean="0">
                <a:solidFill>
                  <a:srgbClr val="FF0000"/>
                </a:solidFill>
              </a:rPr>
              <a:t>A megújuló energiák befogadása Németországban a polgárok által 2013-ben</a:t>
            </a:r>
            <a:endParaRPr lang="de-DE" sz="2000" dirty="0">
              <a:solidFill>
                <a:srgbClr val="FF0000"/>
              </a:solidFill>
            </a:endParaRPr>
          </a:p>
          <a:p>
            <a:pPr>
              <a:lnSpc>
                <a:spcPts val="2400"/>
              </a:lnSpc>
              <a:spcBef>
                <a:spcPts val="0"/>
              </a:spcBef>
            </a:pPr>
            <a:endParaRPr lang="de-DE" sz="2000" dirty="0">
              <a:solidFill>
                <a:srgbClr val="006236"/>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3" t="1624" r="1205" b="1676"/>
          <a:stretch/>
        </p:blipFill>
        <p:spPr bwMode="auto">
          <a:xfrm>
            <a:off x="2499285" y="899294"/>
            <a:ext cx="632984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2499285" y="4579315"/>
            <a:ext cx="6561734" cy="646331"/>
          </a:xfrm>
          <a:prstGeom prst="rect">
            <a:avLst/>
          </a:prstGeom>
          <a:noFill/>
        </p:spPr>
        <p:txBody>
          <a:bodyPr wrap="square" rtlCol="0">
            <a:spAutoFit/>
          </a:bodyPr>
          <a:lstStyle/>
          <a:p>
            <a:r>
              <a:rPr lang="hu-HU" b="1" dirty="0" smtClean="0">
                <a:solidFill>
                  <a:srgbClr val="FF0000"/>
                </a:solidFill>
              </a:rPr>
              <a:t>A német polgárok  93 százaléka támogatja a megújuló energiák fokozott kiépítését</a:t>
            </a:r>
            <a:r>
              <a:rPr lang="hu-HU" dirty="0" smtClean="0"/>
              <a:t> </a:t>
            </a:r>
            <a:endParaRPr lang="de-DE" dirty="0"/>
          </a:p>
        </p:txBody>
      </p:sp>
      <p:sp>
        <p:nvSpPr>
          <p:cNvPr id="8" name="Textfeld 7"/>
          <p:cNvSpPr txBox="1"/>
          <p:nvPr/>
        </p:nvSpPr>
        <p:spPr>
          <a:xfrm>
            <a:off x="2474806" y="1755647"/>
            <a:ext cx="4503895" cy="369332"/>
          </a:xfrm>
          <a:prstGeom prst="rect">
            <a:avLst/>
          </a:prstGeom>
          <a:noFill/>
        </p:spPr>
        <p:txBody>
          <a:bodyPr wrap="square" rtlCol="0">
            <a:spAutoFit/>
          </a:bodyPr>
          <a:lstStyle/>
          <a:p>
            <a:r>
              <a:rPr lang="hu-HU" dirty="0" smtClean="0">
                <a:solidFill>
                  <a:srgbClr val="FF0000"/>
                </a:solidFill>
              </a:rPr>
              <a:t>A megújuló energiák használata és kiépítése ...</a:t>
            </a:r>
            <a:endParaRPr lang="de-DE" dirty="0">
              <a:solidFill>
                <a:srgbClr val="FF0000"/>
              </a:solidFill>
            </a:endParaRPr>
          </a:p>
        </p:txBody>
      </p:sp>
      <p:sp>
        <p:nvSpPr>
          <p:cNvPr id="9" name="Textfeld 8"/>
          <p:cNvSpPr txBox="1"/>
          <p:nvPr/>
        </p:nvSpPr>
        <p:spPr>
          <a:xfrm>
            <a:off x="2499285" y="2018995"/>
            <a:ext cx="1477671" cy="369332"/>
          </a:xfrm>
          <a:prstGeom prst="rect">
            <a:avLst/>
          </a:prstGeom>
          <a:noFill/>
        </p:spPr>
        <p:txBody>
          <a:bodyPr wrap="square" rtlCol="0">
            <a:spAutoFit/>
          </a:bodyPr>
          <a:lstStyle/>
          <a:p>
            <a:r>
              <a:rPr lang="hu-HU" dirty="0" smtClean="0">
                <a:solidFill>
                  <a:srgbClr val="FF0000"/>
                </a:solidFill>
              </a:rPr>
              <a:t>Fontos 27%</a:t>
            </a:r>
            <a:endParaRPr lang="de-DE" dirty="0">
              <a:solidFill>
                <a:srgbClr val="FF0000"/>
              </a:solidFill>
            </a:endParaRPr>
          </a:p>
        </p:txBody>
      </p:sp>
      <p:sp>
        <p:nvSpPr>
          <p:cNvPr id="10" name="Textfeld 9"/>
          <p:cNvSpPr txBox="1"/>
          <p:nvPr/>
        </p:nvSpPr>
        <p:spPr>
          <a:xfrm>
            <a:off x="2499285" y="2890535"/>
            <a:ext cx="2227467" cy="369332"/>
          </a:xfrm>
          <a:prstGeom prst="rect">
            <a:avLst/>
          </a:prstGeom>
          <a:noFill/>
        </p:spPr>
        <p:txBody>
          <a:bodyPr wrap="square" rtlCol="0">
            <a:spAutoFit/>
          </a:bodyPr>
          <a:lstStyle/>
          <a:p>
            <a:r>
              <a:rPr lang="hu-HU" dirty="0" smtClean="0">
                <a:solidFill>
                  <a:srgbClr val="FF0000"/>
                </a:solidFill>
              </a:rPr>
              <a:t>Nem fontos 6%</a:t>
            </a:r>
            <a:endParaRPr lang="de-DE" dirty="0">
              <a:solidFill>
                <a:srgbClr val="FF0000"/>
              </a:solidFill>
            </a:endParaRPr>
          </a:p>
        </p:txBody>
      </p:sp>
      <p:sp>
        <p:nvSpPr>
          <p:cNvPr id="12" name="Textfeld 11"/>
          <p:cNvSpPr txBox="1"/>
          <p:nvPr/>
        </p:nvSpPr>
        <p:spPr>
          <a:xfrm>
            <a:off x="2572437" y="3816749"/>
            <a:ext cx="1638604" cy="369332"/>
          </a:xfrm>
          <a:prstGeom prst="rect">
            <a:avLst/>
          </a:prstGeom>
          <a:noFill/>
        </p:spPr>
        <p:txBody>
          <a:bodyPr wrap="square" rtlCol="0">
            <a:spAutoFit/>
          </a:bodyPr>
          <a:lstStyle/>
          <a:p>
            <a:r>
              <a:rPr lang="hu-HU" dirty="0" smtClean="0">
                <a:solidFill>
                  <a:srgbClr val="FF0000"/>
                </a:solidFill>
              </a:rPr>
              <a:t>Nem tudom 1%</a:t>
            </a:r>
            <a:endParaRPr lang="de-DE" dirty="0">
              <a:solidFill>
                <a:srgbClr val="FF0000"/>
              </a:solidFill>
            </a:endParaRPr>
          </a:p>
        </p:txBody>
      </p:sp>
      <p:sp>
        <p:nvSpPr>
          <p:cNvPr id="14" name="Textfeld 13"/>
          <p:cNvSpPr txBox="1"/>
          <p:nvPr/>
        </p:nvSpPr>
        <p:spPr>
          <a:xfrm>
            <a:off x="7003115" y="1686066"/>
            <a:ext cx="2165298" cy="369332"/>
          </a:xfrm>
          <a:prstGeom prst="rect">
            <a:avLst/>
          </a:prstGeom>
          <a:noFill/>
        </p:spPr>
        <p:txBody>
          <a:bodyPr wrap="square" rtlCol="0">
            <a:spAutoFit/>
          </a:bodyPr>
          <a:lstStyle/>
          <a:p>
            <a:r>
              <a:rPr lang="hu-HU" dirty="0" smtClean="0">
                <a:solidFill>
                  <a:srgbClr val="FF0000"/>
                </a:solidFill>
              </a:rPr>
              <a:t>Nagyon fontos 66%</a:t>
            </a:r>
            <a:endParaRPr lang="de-DE" dirty="0">
              <a:solidFill>
                <a:srgbClr val="FF0000"/>
              </a:solidFill>
            </a:endParaRPr>
          </a:p>
        </p:txBody>
      </p:sp>
    </p:spTree>
    <p:extLst>
      <p:ext uri="{BB962C8B-B14F-4D97-AF65-F5344CB8AC3E}">
        <p14:creationId xmlns:p14="http://schemas.microsoft.com/office/powerpoint/2010/main" val="1635478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180000"/>
            <a:ext cx="6705599" cy="719294"/>
          </a:xfrm>
        </p:spPr>
        <p:txBody>
          <a:bodyPr/>
          <a:lstStyle/>
          <a:p>
            <a:r>
              <a:rPr lang="de-DE" sz="2000" dirty="0" smtClean="0"/>
              <a:t>Energiewende </a:t>
            </a:r>
            <a:r>
              <a:rPr lang="de-DE" sz="2000" dirty="0" smtClean="0">
                <a:latin typeface="DIN-Light" pitchFamily="2" charset="0"/>
              </a:rPr>
              <a:t>Deutschland</a:t>
            </a:r>
            <a:r>
              <a:rPr lang="hu-HU" sz="2000" dirty="0" smtClean="0">
                <a:latin typeface="DIN-Light" pitchFamily="2" charset="0"/>
              </a:rPr>
              <a:t/>
            </a:r>
            <a:br>
              <a:rPr lang="hu-HU" sz="2000" dirty="0" smtClean="0">
                <a:latin typeface="DIN-Light" pitchFamily="2" charset="0"/>
              </a:rPr>
            </a:br>
            <a:r>
              <a:rPr lang="hu-HU" sz="2000" dirty="0" smtClean="0">
                <a:solidFill>
                  <a:srgbClr val="FF0000"/>
                </a:solidFill>
                <a:latin typeface="DIN-Light" pitchFamily="2" charset="0"/>
              </a:rPr>
              <a:t>A német energiafordulat</a:t>
            </a:r>
            <a:endParaRPr lang="de-DE" sz="2000"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5</a:t>
            </a:fld>
            <a:endParaRPr lang="de-DE" dirty="0"/>
          </a:p>
        </p:txBody>
      </p:sp>
      <p:pic>
        <p:nvPicPr>
          <p:cNvPr id="13"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0"/>
          </a:xfrm>
          <a:prstGeom prst="rect">
            <a:avLst/>
          </a:prstGeom>
        </p:spPr>
      </p:pic>
      <p:sp>
        <p:nvSpPr>
          <p:cNvPr id="7" name="Textplatzhalter 4"/>
          <p:cNvSpPr txBox="1">
            <a:spLocks/>
          </p:cNvSpPr>
          <p:nvPr/>
        </p:nvSpPr>
        <p:spPr>
          <a:xfrm>
            <a:off x="1" y="1332000"/>
            <a:ext cx="2405444" cy="430377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r>
              <a:rPr lang="hu-HU" sz="2000" dirty="0" smtClean="0">
                <a:solidFill>
                  <a:srgbClr val="FF0000"/>
                </a:solidFill>
              </a:rPr>
              <a:t>A polgárok készség</a:t>
            </a:r>
            <a:r>
              <a:rPr lang="de-DE" sz="2000" dirty="0" smtClean="0">
                <a:solidFill>
                  <a:srgbClr val="FF0000"/>
                </a:solidFill>
              </a:rPr>
              <a:t>e</a:t>
            </a:r>
            <a:r>
              <a:rPr lang="hu-HU" sz="2000" dirty="0" smtClean="0">
                <a:solidFill>
                  <a:srgbClr val="FF0000"/>
                </a:solidFill>
              </a:rPr>
              <a:t> az energiaellátás átépítésére</a:t>
            </a:r>
          </a:p>
          <a:p>
            <a:pPr>
              <a:lnSpc>
                <a:spcPts val="2400"/>
              </a:lnSpc>
              <a:spcBef>
                <a:spcPts val="0"/>
              </a:spcBef>
            </a:pPr>
            <a:endParaRPr lang="hu-HU" sz="2000" dirty="0">
              <a:solidFill>
                <a:srgbClr val="FF0000"/>
              </a:solidFill>
            </a:endParaRPr>
          </a:p>
          <a:p>
            <a:pPr>
              <a:lnSpc>
                <a:spcPts val="2400"/>
              </a:lnSpc>
              <a:spcBef>
                <a:spcPts val="0"/>
              </a:spcBef>
            </a:pPr>
            <a:r>
              <a:rPr lang="hu-HU" sz="2000" dirty="0" smtClean="0">
                <a:solidFill>
                  <a:srgbClr val="FF0000"/>
                </a:solidFill>
              </a:rPr>
              <a:t>Németország át akarja építeni az energia ellátását.</a:t>
            </a:r>
          </a:p>
          <a:p>
            <a:pPr>
              <a:lnSpc>
                <a:spcPts val="2400"/>
              </a:lnSpc>
              <a:spcBef>
                <a:spcPts val="0"/>
              </a:spcBef>
            </a:pPr>
            <a:endParaRPr lang="hu-HU" sz="2000" dirty="0">
              <a:solidFill>
                <a:srgbClr val="FF0000"/>
              </a:solidFill>
            </a:endParaRPr>
          </a:p>
          <a:p>
            <a:pPr>
              <a:lnSpc>
                <a:spcPts val="2400"/>
              </a:lnSpc>
              <a:spcBef>
                <a:spcPts val="0"/>
              </a:spcBef>
            </a:pPr>
            <a:r>
              <a:rPr lang="hu-HU" sz="2000" dirty="0" smtClean="0">
                <a:solidFill>
                  <a:srgbClr val="FF0000"/>
                </a:solidFill>
              </a:rPr>
              <a:t>Ön is hajlandó a villanyszámla emelésével ehhez hozzájárulni?</a:t>
            </a:r>
            <a:endParaRPr lang="de-DE" sz="2000" dirty="0">
              <a:solidFill>
                <a:srgbClr val="FF0000"/>
              </a:solidFil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27" t="1714" r="1238" b="1555"/>
          <a:stretch/>
        </p:blipFill>
        <p:spPr bwMode="auto">
          <a:xfrm>
            <a:off x="2647949" y="1332000"/>
            <a:ext cx="6320315" cy="463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233318" y="2515334"/>
            <a:ext cx="1027709" cy="307777"/>
          </a:xfrm>
          <a:prstGeom prst="rect">
            <a:avLst/>
          </a:prstGeom>
          <a:noFill/>
        </p:spPr>
        <p:txBody>
          <a:bodyPr wrap="square" rtlCol="0">
            <a:spAutoFit/>
          </a:bodyPr>
          <a:lstStyle/>
          <a:p>
            <a:r>
              <a:rPr lang="hu-HU" sz="1400" dirty="0" smtClean="0">
                <a:solidFill>
                  <a:srgbClr val="FF0000"/>
                </a:solidFill>
              </a:rPr>
              <a:t>Nem </a:t>
            </a:r>
            <a:r>
              <a:rPr lang="hu-HU" sz="1400" b="1" dirty="0" smtClean="0">
                <a:solidFill>
                  <a:srgbClr val="FF0000"/>
                </a:solidFill>
              </a:rPr>
              <a:t>14</a:t>
            </a:r>
            <a:r>
              <a:rPr lang="hu-HU" sz="1400" dirty="0" smtClean="0">
                <a:solidFill>
                  <a:srgbClr val="FF0000"/>
                </a:solidFill>
              </a:rPr>
              <a:t>%</a:t>
            </a:r>
            <a:endParaRPr lang="de-DE" sz="1400" dirty="0">
              <a:solidFill>
                <a:srgbClr val="FF0000"/>
              </a:solidFill>
            </a:endParaRPr>
          </a:p>
        </p:txBody>
      </p:sp>
      <p:sp>
        <p:nvSpPr>
          <p:cNvPr id="8" name="Textfeld 7"/>
          <p:cNvSpPr txBox="1"/>
          <p:nvPr/>
        </p:nvSpPr>
        <p:spPr>
          <a:xfrm>
            <a:off x="7317942" y="2535852"/>
            <a:ext cx="1650322" cy="307777"/>
          </a:xfrm>
          <a:prstGeom prst="rect">
            <a:avLst/>
          </a:prstGeom>
          <a:noFill/>
        </p:spPr>
        <p:txBody>
          <a:bodyPr wrap="square" rtlCol="0">
            <a:spAutoFit/>
          </a:bodyPr>
          <a:lstStyle/>
          <a:p>
            <a:r>
              <a:rPr lang="hu-HU" sz="1400" dirty="0" smtClean="0">
                <a:solidFill>
                  <a:srgbClr val="FF0000"/>
                </a:solidFill>
              </a:rPr>
              <a:t>Minden esetre </a:t>
            </a:r>
            <a:r>
              <a:rPr lang="hu-HU" sz="1400" b="1" dirty="0" smtClean="0">
                <a:solidFill>
                  <a:srgbClr val="FF0000"/>
                </a:solidFill>
              </a:rPr>
              <a:t>9</a:t>
            </a:r>
            <a:r>
              <a:rPr lang="hu-HU" sz="1400" dirty="0" smtClean="0">
                <a:solidFill>
                  <a:srgbClr val="FF0000"/>
                </a:solidFill>
              </a:rPr>
              <a:t>%</a:t>
            </a:r>
            <a:endParaRPr lang="de-DE" sz="1400" dirty="0">
              <a:solidFill>
                <a:srgbClr val="FF0000"/>
              </a:solidFill>
            </a:endParaRPr>
          </a:p>
        </p:txBody>
      </p:sp>
      <p:sp>
        <p:nvSpPr>
          <p:cNvPr id="9" name="Textfeld 8"/>
          <p:cNvSpPr txBox="1"/>
          <p:nvPr/>
        </p:nvSpPr>
        <p:spPr>
          <a:xfrm>
            <a:off x="7066483" y="4716476"/>
            <a:ext cx="1828800" cy="738664"/>
          </a:xfrm>
          <a:prstGeom prst="rect">
            <a:avLst/>
          </a:prstGeom>
          <a:noFill/>
        </p:spPr>
        <p:txBody>
          <a:bodyPr wrap="square" rtlCol="0">
            <a:spAutoFit/>
          </a:bodyPr>
          <a:lstStyle/>
          <a:p>
            <a:r>
              <a:rPr lang="hu-HU" sz="1400" dirty="0" smtClean="0">
                <a:solidFill>
                  <a:srgbClr val="FF0000"/>
                </a:solidFill>
              </a:rPr>
              <a:t>Igen, ha minden fogyasztó hozzájárul </a:t>
            </a:r>
            <a:r>
              <a:rPr lang="hu-HU" sz="1400" b="1" dirty="0" smtClean="0">
                <a:solidFill>
                  <a:srgbClr val="FF0000"/>
                </a:solidFill>
              </a:rPr>
              <a:t>47</a:t>
            </a:r>
            <a:r>
              <a:rPr lang="hu-HU" sz="1400" dirty="0" smtClean="0">
                <a:solidFill>
                  <a:srgbClr val="FF0000"/>
                </a:solidFill>
              </a:rPr>
              <a:t>%</a:t>
            </a:r>
            <a:endParaRPr lang="de-DE" sz="1400" dirty="0">
              <a:solidFill>
                <a:srgbClr val="FF0000"/>
              </a:solidFill>
            </a:endParaRPr>
          </a:p>
        </p:txBody>
      </p:sp>
      <p:sp>
        <p:nvSpPr>
          <p:cNvPr id="10" name="Textfeld 9"/>
          <p:cNvSpPr txBox="1"/>
          <p:nvPr/>
        </p:nvSpPr>
        <p:spPr>
          <a:xfrm>
            <a:off x="2487014" y="4562587"/>
            <a:ext cx="3548026" cy="307777"/>
          </a:xfrm>
          <a:prstGeom prst="rect">
            <a:avLst/>
          </a:prstGeom>
          <a:noFill/>
        </p:spPr>
        <p:txBody>
          <a:bodyPr wrap="square" rtlCol="0">
            <a:spAutoFit/>
          </a:bodyPr>
          <a:lstStyle/>
          <a:p>
            <a:r>
              <a:rPr lang="hu-HU" sz="1400" dirty="0" smtClean="0">
                <a:solidFill>
                  <a:srgbClr val="FF0000"/>
                </a:solidFill>
              </a:rPr>
              <a:t>Nem, adót fizetek, ez az állam dolga </a:t>
            </a:r>
            <a:r>
              <a:rPr lang="hu-HU" sz="1400" b="1" dirty="0" smtClean="0">
                <a:solidFill>
                  <a:srgbClr val="FF0000"/>
                </a:solidFill>
              </a:rPr>
              <a:t>29</a:t>
            </a:r>
            <a:r>
              <a:rPr lang="hu-HU" sz="1400" dirty="0" smtClean="0">
                <a:solidFill>
                  <a:srgbClr val="FF0000"/>
                </a:solidFill>
              </a:rPr>
              <a:t>%</a:t>
            </a:r>
            <a:endParaRPr lang="de-DE" sz="1400" dirty="0">
              <a:solidFill>
                <a:srgbClr val="FF0000"/>
              </a:solidFill>
            </a:endParaRPr>
          </a:p>
        </p:txBody>
      </p:sp>
      <p:sp>
        <p:nvSpPr>
          <p:cNvPr id="11" name="Textfeld 10"/>
          <p:cNvSpPr txBox="1"/>
          <p:nvPr/>
        </p:nvSpPr>
        <p:spPr>
          <a:xfrm>
            <a:off x="2991917" y="5335316"/>
            <a:ext cx="2201875" cy="307777"/>
          </a:xfrm>
          <a:prstGeom prst="rect">
            <a:avLst/>
          </a:prstGeom>
          <a:noFill/>
        </p:spPr>
        <p:txBody>
          <a:bodyPr wrap="square" rtlCol="0">
            <a:spAutoFit/>
          </a:bodyPr>
          <a:lstStyle/>
          <a:p>
            <a:r>
              <a:rPr lang="hu-HU" sz="1400" dirty="0" smtClean="0">
                <a:solidFill>
                  <a:srgbClr val="FF0000"/>
                </a:solidFill>
              </a:rPr>
              <a:t>Nem tudom </a:t>
            </a:r>
            <a:r>
              <a:rPr lang="hu-HU" sz="1400" b="1" dirty="0" smtClean="0">
                <a:solidFill>
                  <a:srgbClr val="FF0000"/>
                </a:solidFill>
              </a:rPr>
              <a:t>1</a:t>
            </a:r>
            <a:r>
              <a:rPr lang="hu-HU" sz="1400" dirty="0" smtClean="0"/>
              <a:t>%</a:t>
            </a:r>
            <a:endParaRPr lang="de-DE" sz="1400" dirty="0"/>
          </a:p>
        </p:txBody>
      </p:sp>
    </p:spTree>
    <p:extLst>
      <p:ext uri="{BB962C8B-B14F-4D97-AF65-F5344CB8AC3E}">
        <p14:creationId xmlns:p14="http://schemas.microsoft.com/office/powerpoint/2010/main" val="3899334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7134"/>
            <a:ext cx="7168443" cy="906428"/>
          </a:xfrm>
        </p:spPr>
        <p:txBody>
          <a:bodyPr/>
          <a:lstStyle/>
          <a:p>
            <a:r>
              <a:rPr lang="de-DE" sz="2400" dirty="0" smtClean="0"/>
              <a:t>Energiewende </a:t>
            </a:r>
            <a:r>
              <a:rPr lang="de-DE" sz="2400" dirty="0" smtClean="0">
                <a:latin typeface="DIN-Light" pitchFamily="2" charset="0"/>
              </a:rPr>
              <a:t>Baden-Württemberg</a:t>
            </a:r>
            <a:r>
              <a:rPr lang="hu-HU" sz="2400" dirty="0" smtClean="0">
                <a:latin typeface="DIN-Light" pitchFamily="2" charset="0"/>
              </a:rPr>
              <a:t/>
            </a:r>
            <a:br>
              <a:rPr lang="hu-HU" sz="2400" dirty="0" smtClean="0">
                <a:latin typeface="DIN-Light" pitchFamily="2" charset="0"/>
              </a:rPr>
            </a:br>
            <a:r>
              <a:rPr lang="hu-HU" sz="2400" dirty="0" smtClean="0">
                <a:solidFill>
                  <a:srgbClr val="FF0000"/>
                </a:solidFill>
                <a:latin typeface="DIN-Light" pitchFamily="2" charset="0"/>
              </a:rPr>
              <a:t>A Baden-Württemberg-i energiafordulat</a:t>
            </a:r>
            <a:endParaRPr lang="de-DE" sz="2400" spc="300" dirty="0">
              <a:latin typeface="DIN-Light" pitchFamily="2" charset="0"/>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6</a:t>
            </a:fld>
            <a:endParaRPr lang="de-DE" dirty="0"/>
          </a:p>
        </p:txBody>
      </p:sp>
      <p:sp>
        <p:nvSpPr>
          <p:cNvPr id="7" name="Textplatzhalter 6"/>
          <p:cNvSpPr>
            <a:spLocks noGrp="1"/>
          </p:cNvSpPr>
          <p:nvPr>
            <p:ph type="body" sz="quarter" idx="13"/>
          </p:nvPr>
        </p:nvSpPr>
        <p:spPr>
          <a:xfrm>
            <a:off x="-146943" y="1332000"/>
            <a:ext cx="2552388" cy="4938699"/>
          </a:xfrm>
        </p:spPr>
        <p:txBody>
          <a:bodyPr>
            <a:normAutofit/>
          </a:bodyPr>
          <a:lstStyle/>
          <a:p>
            <a:r>
              <a:rPr lang="de-DE" dirty="0" smtClean="0">
                <a:solidFill>
                  <a:srgbClr val="006236"/>
                </a:solidFill>
              </a:rPr>
              <a:t>Der </a:t>
            </a:r>
            <a:r>
              <a:rPr lang="de-DE" dirty="0">
                <a:solidFill>
                  <a:srgbClr val="006236"/>
                </a:solidFill>
              </a:rPr>
              <a:t>Gesetzentwurf</a:t>
            </a:r>
          </a:p>
          <a:p>
            <a:pPr>
              <a:lnSpc>
                <a:spcPts val="2400"/>
              </a:lnSpc>
              <a:spcBef>
                <a:spcPts val="0"/>
              </a:spcBef>
            </a:pPr>
            <a:r>
              <a:rPr lang="hu-HU" dirty="0" smtClean="0">
                <a:solidFill>
                  <a:srgbClr val="FF0000"/>
                </a:solidFill>
              </a:rPr>
              <a:t>Törvényjavaslat</a:t>
            </a:r>
            <a:endParaRPr lang="hu-HU" dirty="0">
              <a:solidFill>
                <a:srgbClr val="FF0000"/>
              </a:solidFill>
            </a:endParaRPr>
          </a:p>
          <a:p>
            <a:pPr>
              <a:lnSpc>
                <a:spcPts val="2400"/>
              </a:lnSpc>
              <a:spcBef>
                <a:spcPts val="0"/>
              </a:spcBef>
            </a:pPr>
            <a:endParaRPr lang="hu-HU" dirty="0">
              <a:solidFill>
                <a:srgbClr val="FF0000"/>
              </a:solidFill>
            </a:endParaRPr>
          </a:p>
          <a:p>
            <a:pPr algn="ctr">
              <a:lnSpc>
                <a:spcPts val="2400"/>
              </a:lnSpc>
              <a:spcBef>
                <a:spcPts val="0"/>
              </a:spcBef>
            </a:pPr>
            <a:r>
              <a:rPr lang="de-DE" dirty="0" smtClean="0">
                <a:solidFill>
                  <a:srgbClr val="006236"/>
                </a:solidFill>
              </a:rPr>
              <a:t>Integriertes Energie- und Klimaschutz-konzept (IEKK)</a:t>
            </a:r>
            <a:endParaRPr lang="hu-HU" dirty="0" smtClean="0">
              <a:solidFill>
                <a:srgbClr val="006236"/>
              </a:solidFill>
            </a:endParaRPr>
          </a:p>
          <a:p>
            <a:pPr algn="ctr">
              <a:lnSpc>
                <a:spcPts val="2400"/>
              </a:lnSpc>
              <a:spcBef>
                <a:spcPts val="0"/>
              </a:spcBef>
            </a:pPr>
            <a:endParaRPr lang="hu-HU" dirty="0">
              <a:solidFill>
                <a:srgbClr val="006236"/>
              </a:solidFill>
            </a:endParaRPr>
          </a:p>
          <a:p>
            <a:pPr algn="ctr">
              <a:lnSpc>
                <a:spcPts val="2400"/>
              </a:lnSpc>
              <a:spcBef>
                <a:spcPts val="0"/>
              </a:spcBef>
            </a:pPr>
            <a:r>
              <a:rPr lang="hu-HU" dirty="0" smtClean="0">
                <a:solidFill>
                  <a:srgbClr val="FF0000"/>
                </a:solidFill>
              </a:rPr>
              <a:t>Integrált energia </a:t>
            </a:r>
          </a:p>
          <a:p>
            <a:pPr algn="ctr">
              <a:lnSpc>
                <a:spcPts val="2400"/>
              </a:lnSpc>
              <a:spcBef>
                <a:spcPts val="0"/>
              </a:spcBef>
            </a:pPr>
            <a:r>
              <a:rPr lang="hu-HU" dirty="0" smtClean="0">
                <a:solidFill>
                  <a:srgbClr val="FF0000"/>
                </a:solidFill>
              </a:rPr>
              <a:t>és klímavédelmi koncepció</a:t>
            </a:r>
            <a:endParaRPr lang="de-DE" dirty="0" smtClean="0">
              <a:solidFill>
                <a:srgbClr val="FF0000"/>
              </a:solidFill>
            </a:endParaRPr>
          </a:p>
          <a:p>
            <a:pPr algn="ctr">
              <a:lnSpc>
                <a:spcPts val="2400"/>
              </a:lnSpc>
              <a:spcBef>
                <a:spcPts val="0"/>
              </a:spcBef>
            </a:pPr>
            <a:endParaRPr lang="de-DE" dirty="0">
              <a:solidFill>
                <a:srgbClr val="006236"/>
              </a:solidFill>
            </a:endParaRPr>
          </a:p>
          <a:p>
            <a:pPr algn="ctr">
              <a:lnSpc>
                <a:spcPts val="2400"/>
              </a:lnSpc>
              <a:spcBef>
                <a:spcPts val="0"/>
              </a:spcBef>
            </a:pPr>
            <a:r>
              <a:rPr lang="de-DE" dirty="0" smtClean="0">
                <a:solidFill>
                  <a:srgbClr val="006236"/>
                </a:solidFill>
              </a:rPr>
              <a:t>Ziel 2050</a:t>
            </a:r>
            <a:endParaRPr lang="hu-HU" dirty="0" smtClean="0">
              <a:solidFill>
                <a:srgbClr val="006236"/>
              </a:solidFill>
            </a:endParaRPr>
          </a:p>
          <a:p>
            <a:pPr algn="ctr">
              <a:lnSpc>
                <a:spcPts val="2400"/>
              </a:lnSpc>
              <a:spcBef>
                <a:spcPts val="0"/>
              </a:spcBef>
            </a:pPr>
            <a:r>
              <a:rPr lang="hu-HU" dirty="0" smtClean="0">
                <a:solidFill>
                  <a:srgbClr val="FF0000"/>
                </a:solidFill>
              </a:rPr>
              <a:t>Cél 2050</a:t>
            </a:r>
            <a:endParaRPr lang="de-DE" dirty="0" smtClean="0">
              <a:solidFill>
                <a:srgbClr val="FF0000"/>
              </a:solidFill>
            </a:endParaRPr>
          </a:p>
          <a:p>
            <a:pPr>
              <a:lnSpc>
                <a:spcPts val="2400"/>
              </a:lnSpc>
              <a:spcBef>
                <a:spcPts val="0"/>
              </a:spcBef>
            </a:pPr>
            <a:endParaRPr lang="de-DE" dirty="0">
              <a:solidFill>
                <a:srgbClr val="006236"/>
              </a:solidFill>
            </a:endParaRPr>
          </a:p>
          <a:p>
            <a:pPr>
              <a:lnSpc>
                <a:spcPts val="2400"/>
              </a:lnSpc>
              <a:spcBef>
                <a:spcPts val="0"/>
              </a:spcBef>
            </a:pPr>
            <a:endParaRPr lang="de-DE" dirty="0">
              <a:solidFill>
                <a:srgbClr val="006236"/>
              </a:solidFill>
            </a:endParaRPr>
          </a:p>
          <a:p>
            <a:pPr>
              <a:lnSpc>
                <a:spcPts val="2400"/>
              </a:lnSpc>
              <a:spcBef>
                <a:spcPts val="0"/>
              </a:spcBef>
            </a:pPr>
            <a:endParaRPr lang="de-DE" dirty="0">
              <a:solidFill>
                <a:srgbClr val="006236"/>
              </a:solidFill>
            </a:endParaRPr>
          </a:p>
        </p:txBody>
      </p:sp>
      <p:sp>
        <p:nvSpPr>
          <p:cNvPr id="10" name="Rechteck 9"/>
          <p:cNvSpPr/>
          <p:nvPr/>
        </p:nvSpPr>
        <p:spPr>
          <a:xfrm>
            <a:off x="2498394" y="917693"/>
            <a:ext cx="6291972" cy="3477875"/>
          </a:xfrm>
          <a:prstGeom prst="rect">
            <a:avLst/>
          </a:prstGeom>
        </p:spPr>
        <p:txBody>
          <a:bodyPr wrap="square">
            <a:spAutoFit/>
          </a:bodyPr>
          <a:lstStyle/>
          <a:p>
            <a:pPr>
              <a:lnSpc>
                <a:spcPts val="2400"/>
              </a:lnSpc>
              <a:buClr>
                <a:srgbClr val="00512F"/>
              </a:buClr>
              <a:buSzPct val="90000"/>
            </a:pPr>
            <a:r>
              <a:rPr lang="de-DE" sz="1600" b="1" dirty="0" smtClean="0">
                <a:solidFill>
                  <a:schemeClr val="tx1">
                    <a:lumMod val="85000"/>
                    <a:lumOff val="15000"/>
                  </a:schemeClr>
                </a:solidFill>
                <a:latin typeface="DIN-Light"/>
                <a:cs typeface="DIN-Light"/>
              </a:rPr>
              <a:t>17</a:t>
            </a:r>
            <a:r>
              <a:rPr lang="de-DE" sz="1600" b="1" dirty="0">
                <a:solidFill>
                  <a:schemeClr val="tx1">
                    <a:lumMod val="85000"/>
                    <a:lumOff val="15000"/>
                  </a:schemeClr>
                </a:solidFill>
                <a:latin typeface="DIN-Light"/>
                <a:cs typeface="DIN-Light"/>
              </a:rPr>
              <a:t>. </a:t>
            </a:r>
            <a:r>
              <a:rPr lang="de-DE" sz="1600" b="1" dirty="0" smtClean="0">
                <a:solidFill>
                  <a:schemeClr val="tx1">
                    <a:lumMod val="85000"/>
                    <a:lumOff val="15000"/>
                  </a:schemeClr>
                </a:solidFill>
                <a:latin typeface="DIN-Light"/>
                <a:cs typeface="DIN-Light"/>
              </a:rPr>
              <a:t>Juli </a:t>
            </a:r>
            <a:r>
              <a:rPr lang="de-DE" sz="1600" b="1" dirty="0">
                <a:solidFill>
                  <a:schemeClr val="tx1">
                    <a:lumMod val="85000"/>
                    <a:lumOff val="15000"/>
                  </a:schemeClr>
                </a:solidFill>
                <a:latin typeface="DIN-Light"/>
                <a:cs typeface="DIN-Light"/>
              </a:rPr>
              <a:t>2013 </a:t>
            </a:r>
            <a:endParaRPr lang="de-DE" sz="1600" b="1" dirty="0" smtClean="0">
              <a:solidFill>
                <a:schemeClr val="tx1">
                  <a:lumMod val="85000"/>
                  <a:lumOff val="15000"/>
                </a:schemeClr>
              </a:solidFill>
              <a:latin typeface="DIN-Light"/>
              <a:cs typeface="DIN-Light"/>
            </a:endParaRPr>
          </a:p>
          <a:p>
            <a:pPr>
              <a:lnSpc>
                <a:spcPts val="2400"/>
              </a:lnSpc>
              <a:buClr>
                <a:srgbClr val="00512F"/>
              </a:buClr>
              <a:buSzPct val="90000"/>
            </a:pPr>
            <a:r>
              <a:rPr lang="de-DE" dirty="0">
                <a:solidFill>
                  <a:schemeClr val="tx1">
                    <a:lumMod val="85000"/>
                    <a:lumOff val="15000"/>
                  </a:schemeClr>
                </a:solidFill>
                <a:latin typeface="DIN-Light"/>
                <a:cs typeface="DIN-Light"/>
              </a:rPr>
              <a:t>Landtag verabschiedet Klimaschutzgesetz</a:t>
            </a:r>
            <a:r>
              <a:rPr lang="de-DE" dirty="0" smtClean="0">
                <a:solidFill>
                  <a:schemeClr val="tx1">
                    <a:lumMod val="85000"/>
                    <a:lumOff val="15000"/>
                  </a:schemeClr>
                </a:solidFill>
                <a:latin typeface="DIN-Light"/>
                <a:cs typeface="DIN-Light"/>
              </a:rPr>
              <a:t>.</a:t>
            </a:r>
            <a:endParaRPr lang="hu-HU" dirty="0" smtClean="0">
              <a:solidFill>
                <a:schemeClr val="tx1">
                  <a:lumMod val="85000"/>
                  <a:lumOff val="15000"/>
                </a:schemeClr>
              </a:solidFill>
              <a:latin typeface="DIN-Light"/>
              <a:cs typeface="DIN-Light"/>
            </a:endParaRPr>
          </a:p>
          <a:p>
            <a:pPr>
              <a:lnSpc>
                <a:spcPts val="2400"/>
              </a:lnSpc>
              <a:buClr>
                <a:srgbClr val="00512F"/>
              </a:buClr>
              <a:buSzPct val="90000"/>
            </a:pPr>
            <a:r>
              <a:rPr lang="hu-HU" b="1" dirty="0" smtClean="0">
                <a:solidFill>
                  <a:srgbClr val="FF0000"/>
                </a:solidFill>
                <a:latin typeface="DIN-Light"/>
                <a:cs typeface="DIN-Light"/>
              </a:rPr>
              <a:t>A Parlament elfogadja a klímavédelmi törvényt</a:t>
            </a:r>
            <a:endParaRPr lang="de-DE" b="1" dirty="0" smtClean="0">
              <a:solidFill>
                <a:srgbClr val="FF0000"/>
              </a:solidFill>
              <a:latin typeface="DIN-Light"/>
              <a:cs typeface="DIN-Light"/>
            </a:endParaRPr>
          </a:p>
          <a:p>
            <a:pPr>
              <a:buClr>
                <a:srgbClr val="00512F"/>
              </a:buClr>
              <a:buSzPct val="90000"/>
            </a:pPr>
            <a:r>
              <a:rPr lang="de-DE" sz="1600" dirty="0" smtClean="0">
                <a:solidFill>
                  <a:schemeClr val="tx1">
                    <a:lumMod val="85000"/>
                    <a:lumOff val="15000"/>
                  </a:schemeClr>
                </a:solidFill>
                <a:latin typeface="DIN-Light"/>
                <a:cs typeface="DIN-Light"/>
              </a:rPr>
              <a:t>Um </a:t>
            </a:r>
            <a:r>
              <a:rPr lang="de-DE" sz="1600" dirty="0">
                <a:solidFill>
                  <a:schemeClr val="tx1">
                    <a:lumMod val="85000"/>
                    <a:lumOff val="15000"/>
                  </a:schemeClr>
                </a:solidFill>
                <a:latin typeface="DIN-Light"/>
                <a:cs typeface="DIN-Light"/>
              </a:rPr>
              <a:t>die Klimaschutzziele zu erreichen, ist die Verabschiedung </a:t>
            </a:r>
            <a:r>
              <a:rPr lang="de-DE" sz="1600" b="1" dirty="0">
                <a:solidFill>
                  <a:schemeClr val="tx1">
                    <a:lumMod val="85000"/>
                    <a:lumOff val="15000"/>
                  </a:schemeClr>
                </a:solidFill>
                <a:latin typeface="DIN-Light"/>
                <a:cs typeface="DIN-Light"/>
              </a:rPr>
              <a:t>eines integrierten Energie- und Klimaschutzkonzepts (IEKK) </a:t>
            </a:r>
            <a:r>
              <a:rPr lang="de-DE" sz="1600" dirty="0">
                <a:solidFill>
                  <a:schemeClr val="tx1">
                    <a:lumMod val="85000"/>
                    <a:lumOff val="15000"/>
                  </a:schemeClr>
                </a:solidFill>
                <a:latin typeface="DIN-Light"/>
                <a:cs typeface="DIN-Light"/>
              </a:rPr>
              <a:t>vorgesehen, das die Klimaschutzziele </a:t>
            </a:r>
            <a:r>
              <a:rPr lang="de-DE" sz="1600" dirty="0" smtClean="0">
                <a:solidFill>
                  <a:schemeClr val="tx1">
                    <a:lumMod val="85000"/>
                    <a:lumOff val="15000"/>
                  </a:schemeClr>
                </a:solidFill>
                <a:latin typeface="DIN-Light"/>
                <a:cs typeface="DIN-Light"/>
              </a:rPr>
              <a:t>mit Sektorzielen</a:t>
            </a:r>
            <a:r>
              <a:rPr lang="de-DE" sz="1600" dirty="0">
                <a:solidFill>
                  <a:schemeClr val="tx1">
                    <a:lumMod val="85000"/>
                    <a:lumOff val="15000"/>
                  </a:schemeClr>
                </a:solidFill>
                <a:latin typeface="DIN-Light"/>
                <a:cs typeface="DIN-Light"/>
              </a:rPr>
              <a:t>, Handlungsfeldzielen sowie Strategien und Maßnahmen hinterlegt. </a:t>
            </a:r>
            <a:endParaRPr lang="hu-HU" sz="1600" dirty="0" smtClean="0">
              <a:solidFill>
                <a:schemeClr val="tx1">
                  <a:lumMod val="85000"/>
                  <a:lumOff val="15000"/>
                </a:schemeClr>
              </a:solidFill>
              <a:latin typeface="DIN-Light"/>
              <a:cs typeface="DIN-Light"/>
            </a:endParaRPr>
          </a:p>
          <a:p>
            <a:pPr>
              <a:buClr>
                <a:srgbClr val="00512F"/>
              </a:buClr>
              <a:buSzPct val="90000"/>
            </a:pPr>
            <a:endParaRPr lang="de-DE" sz="1600" dirty="0">
              <a:solidFill>
                <a:schemeClr val="tx1">
                  <a:lumMod val="85000"/>
                  <a:lumOff val="15000"/>
                </a:schemeClr>
              </a:solidFill>
              <a:latin typeface="DIN-Light"/>
              <a:cs typeface="DIN-Light"/>
            </a:endParaRPr>
          </a:p>
          <a:p>
            <a:pPr indent="17463">
              <a:lnSpc>
                <a:spcPts val="2400"/>
              </a:lnSpc>
              <a:buClr>
                <a:srgbClr val="00512F"/>
              </a:buClr>
              <a:buSzPct val="90000"/>
            </a:pPr>
            <a:r>
              <a:rPr lang="hu-HU" sz="1600" b="1" dirty="0" smtClean="0">
                <a:solidFill>
                  <a:srgbClr val="FF0000"/>
                </a:solidFill>
                <a:latin typeface="DIN-Light"/>
                <a:cs typeface="DIN-Light"/>
              </a:rPr>
              <a:t>A klímavédelmi célok eléréséhez egy integrált energia- és klímavédelmi koncepció szükséges, amely a klímavédelmi célokat szektorális és munkaterületi célkitűzésekkel, valamint stratégiákkal és intézkedésekkel támaszt</a:t>
            </a:r>
            <a:r>
              <a:rPr lang="de-DE" sz="1600" b="1" dirty="0" smtClean="0">
                <a:solidFill>
                  <a:srgbClr val="FF0000"/>
                </a:solidFill>
                <a:latin typeface="DIN-Light"/>
                <a:cs typeface="DIN-Light"/>
              </a:rPr>
              <a:t>ja</a:t>
            </a:r>
            <a:r>
              <a:rPr lang="hu-HU" sz="1600" b="1" dirty="0" smtClean="0">
                <a:solidFill>
                  <a:srgbClr val="FF0000"/>
                </a:solidFill>
                <a:latin typeface="DIN-Light"/>
                <a:cs typeface="DIN-Light"/>
              </a:rPr>
              <a:t> alá.</a:t>
            </a:r>
            <a:endParaRPr lang="de-DE" sz="1600" b="1" dirty="0">
              <a:solidFill>
                <a:srgbClr val="FF0000"/>
              </a:solidFill>
              <a:latin typeface="DIN-Light"/>
              <a:cs typeface="DIN-Light"/>
            </a:endParaRPr>
          </a:p>
        </p:txBody>
      </p:sp>
      <p:pic>
        <p:nvPicPr>
          <p:cNvPr id="9"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0"/>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76" t="23061"/>
          <a:stretch/>
        </p:blipFill>
        <p:spPr bwMode="auto">
          <a:xfrm>
            <a:off x="3195219" y="4470699"/>
            <a:ext cx="486740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2695493" y="4470699"/>
            <a:ext cx="5279652" cy="338554"/>
          </a:xfrm>
          <a:prstGeom prst="rect">
            <a:avLst/>
          </a:prstGeom>
          <a:noFill/>
        </p:spPr>
        <p:txBody>
          <a:bodyPr wrap="square" rtlCol="0">
            <a:spAutoFit/>
          </a:bodyPr>
          <a:lstStyle/>
          <a:p>
            <a:pPr algn="ctr"/>
            <a:r>
              <a:rPr lang="hu-HU" sz="1600" b="1" dirty="0" smtClean="0">
                <a:solidFill>
                  <a:srgbClr val="FF0000"/>
                </a:solidFill>
              </a:rPr>
              <a:t>      Baden-Würtemberg  sikerének számai</a:t>
            </a:r>
            <a:endParaRPr lang="de-DE" sz="1600" b="1" dirty="0">
              <a:solidFill>
                <a:srgbClr val="FF0000"/>
              </a:solidFill>
            </a:endParaRPr>
          </a:p>
        </p:txBody>
      </p:sp>
    </p:spTree>
    <p:extLst>
      <p:ext uri="{BB962C8B-B14F-4D97-AF65-F5344CB8AC3E}">
        <p14:creationId xmlns:p14="http://schemas.microsoft.com/office/powerpoint/2010/main" val="2024427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111318"/>
            <a:ext cx="6705599" cy="787976"/>
          </a:xfrm>
        </p:spPr>
        <p:txBody>
          <a:bodyPr/>
          <a:lstStyle/>
          <a:p>
            <a:r>
              <a:rPr lang="de-DE" sz="2400" dirty="0"/>
              <a:t>Energiewende </a:t>
            </a:r>
            <a:r>
              <a:rPr lang="de-DE" sz="2400" dirty="0" smtClean="0">
                <a:latin typeface="DIN-Light" pitchFamily="2" charset="0"/>
              </a:rPr>
              <a:t>Baden-Württemberg</a:t>
            </a:r>
            <a:r>
              <a:rPr lang="hu-HU" sz="2400" dirty="0" smtClean="0">
                <a:latin typeface="DIN-Light" pitchFamily="2" charset="0"/>
              </a:rPr>
              <a:t/>
            </a:r>
            <a:br>
              <a:rPr lang="hu-HU" sz="2400" dirty="0" smtClean="0">
                <a:latin typeface="DIN-Light" pitchFamily="2" charset="0"/>
              </a:rPr>
            </a:br>
            <a:r>
              <a:rPr lang="hu-HU" sz="2400" dirty="0" smtClean="0">
                <a:solidFill>
                  <a:srgbClr val="FF0000"/>
                </a:solidFill>
                <a:latin typeface="DIN-Light" pitchFamily="2" charset="0"/>
              </a:rPr>
              <a:t>A </a:t>
            </a:r>
            <a:r>
              <a:rPr lang="de-DE" sz="2400" dirty="0" smtClean="0">
                <a:solidFill>
                  <a:srgbClr val="FF0000"/>
                </a:solidFill>
                <a:latin typeface="DIN-Light" pitchFamily="2" charset="0"/>
              </a:rPr>
              <a:t>Baden-W</a:t>
            </a:r>
            <a:r>
              <a:rPr lang="hu-HU" sz="2400" dirty="0" smtClean="0">
                <a:solidFill>
                  <a:srgbClr val="FF0000"/>
                </a:solidFill>
                <a:latin typeface="DIN-Light" pitchFamily="2" charset="0"/>
              </a:rPr>
              <a:t>ürttemberg-i energiafordulat</a:t>
            </a:r>
            <a:endParaRPr lang="de-DE" sz="2400" dirty="0"/>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7</a:t>
            </a:fld>
            <a:endParaRPr lang="de-DE" dirty="0"/>
          </a:p>
        </p:txBody>
      </p:sp>
      <p:pic>
        <p:nvPicPr>
          <p:cNvPr id="13" name="Bild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3" y="-7134"/>
            <a:ext cx="1835839" cy="906260"/>
          </a:xfrm>
          <a:prstGeom prst="rect">
            <a:avLst/>
          </a:prstGeom>
        </p:spPr>
      </p:pic>
      <p:sp>
        <p:nvSpPr>
          <p:cNvPr id="7" name="Textplatzhalter 4"/>
          <p:cNvSpPr txBox="1">
            <a:spLocks/>
          </p:cNvSpPr>
          <p:nvPr/>
        </p:nvSpPr>
        <p:spPr>
          <a:xfrm>
            <a:off x="1" y="1332000"/>
            <a:ext cx="2405444" cy="4303778"/>
          </a:xfrm>
          <a:prstGeom prst="rect">
            <a:avLst/>
          </a:prstGeom>
        </p:spPr>
        <p:txBody>
          <a:bodyPr vert="horz" lIns="288000" tIns="0" rIns="91440" bIns="45720" rtlCol="0">
            <a:noAutofit/>
          </a:bodyPr>
          <a:lstStyle>
            <a:lvl1pPr marL="0" indent="0" algn="l" defTabSz="457200" rtl="0" eaLnBrk="1" latinLnBrk="0" hangingPunct="1">
              <a:lnSpc>
                <a:spcPts val="2000"/>
              </a:lnSpc>
              <a:spcBef>
                <a:spcPct val="20000"/>
              </a:spcBef>
              <a:buFont typeface="Arial"/>
              <a:buNone/>
              <a:defRPr sz="2400" kern="1200">
                <a:solidFill>
                  <a:srgbClr val="008000"/>
                </a:solidFill>
                <a:latin typeface="DIN-Medium"/>
                <a:ea typeface="+mn-ea"/>
                <a:cs typeface="DIN-Medium"/>
              </a:defRPr>
            </a:lvl1pPr>
            <a:lvl2pPr marL="457200" indent="0" algn="l" defTabSz="457200" rtl="0" eaLnBrk="1" latinLnBrk="0" hangingPunct="1">
              <a:lnSpc>
                <a:spcPts val="1800"/>
              </a:lnSpc>
              <a:spcBef>
                <a:spcPct val="20000"/>
              </a:spcBef>
              <a:buFont typeface="Arial"/>
              <a:buNone/>
              <a:defRPr sz="1800" kern="1200">
                <a:solidFill>
                  <a:schemeClr val="tx1">
                    <a:lumMod val="85000"/>
                    <a:lumOff val="15000"/>
                  </a:schemeClr>
                </a:solidFill>
                <a:latin typeface="DIN-Medium"/>
                <a:ea typeface="+mn-ea"/>
                <a:cs typeface="DIN-Medium"/>
              </a:defRPr>
            </a:lvl2pPr>
            <a:lvl3pPr marL="914400" indent="0" algn="l" defTabSz="457200" rtl="0" eaLnBrk="1" latinLnBrk="0" hangingPunct="1">
              <a:spcBef>
                <a:spcPct val="20000"/>
              </a:spcBef>
              <a:buFont typeface="Arial"/>
              <a:buNone/>
              <a:defRPr sz="1800" kern="1200">
                <a:solidFill>
                  <a:schemeClr val="tx1"/>
                </a:solidFill>
                <a:latin typeface="DIN-Regular"/>
                <a:ea typeface="+mn-ea"/>
                <a:cs typeface="DIN-Regular"/>
              </a:defRPr>
            </a:lvl3pPr>
            <a:lvl4pPr marL="1371600" indent="0" algn="l" defTabSz="457200" rtl="0" eaLnBrk="1" latinLnBrk="0" hangingPunct="1">
              <a:spcBef>
                <a:spcPct val="20000"/>
              </a:spcBef>
              <a:buFont typeface="Arial"/>
              <a:buNone/>
              <a:defRPr sz="1400" kern="1200">
                <a:solidFill>
                  <a:schemeClr val="tx1"/>
                </a:solidFill>
                <a:latin typeface="DIN-Regular"/>
                <a:ea typeface="+mn-ea"/>
                <a:cs typeface="DIN-Regular"/>
              </a:defRPr>
            </a:lvl4pPr>
            <a:lvl5pPr marL="1828800" indent="0" algn="l" defTabSz="457200" rtl="0" eaLnBrk="1" latinLnBrk="0" hangingPunct="1">
              <a:spcBef>
                <a:spcPct val="20000"/>
              </a:spcBef>
              <a:buFont typeface="Arial"/>
              <a:buNone/>
              <a:defRPr sz="1400" kern="1200">
                <a:solidFill>
                  <a:schemeClr val="tx1"/>
                </a:solidFill>
                <a:latin typeface="DIN-Regular"/>
                <a:ea typeface="+mn-ea"/>
                <a:cs typeface="DIN-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400"/>
              </a:lnSpc>
              <a:spcBef>
                <a:spcPts val="0"/>
              </a:spcBef>
            </a:pPr>
            <a:endParaRPr lang="de-DE" sz="2000" dirty="0" smtClean="0">
              <a:solidFill>
                <a:srgbClr val="006236"/>
              </a:solidFill>
            </a:endParaRPr>
          </a:p>
          <a:p>
            <a:pPr>
              <a:lnSpc>
                <a:spcPts val="2400"/>
              </a:lnSpc>
              <a:spcBef>
                <a:spcPts val="0"/>
              </a:spcBef>
            </a:pPr>
            <a:r>
              <a:rPr lang="de-DE" sz="2000" dirty="0" smtClean="0">
                <a:solidFill>
                  <a:srgbClr val="006236"/>
                </a:solidFill>
              </a:rPr>
              <a:t>Wir werden…</a:t>
            </a:r>
            <a:endParaRPr lang="hu-HU" sz="2000" dirty="0" smtClean="0">
              <a:solidFill>
                <a:srgbClr val="006236"/>
              </a:solidFill>
            </a:endParaRPr>
          </a:p>
          <a:p>
            <a:pPr>
              <a:lnSpc>
                <a:spcPts val="2400"/>
              </a:lnSpc>
              <a:spcBef>
                <a:spcPts val="0"/>
              </a:spcBef>
            </a:pPr>
            <a:r>
              <a:rPr lang="hu-HU" sz="2000" dirty="0" smtClean="0">
                <a:solidFill>
                  <a:srgbClr val="FF0000"/>
                </a:solidFill>
              </a:rPr>
              <a:t>Mi megtakarítunk ... </a:t>
            </a: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r>
              <a:rPr lang="de-DE" sz="2000" dirty="0" smtClean="0">
                <a:solidFill>
                  <a:srgbClr val="006236"/>
                </a:solidFill>
              </a:rPr>
              <a:t>Wir erzeugen…</a:t>
            </a:r>
            <a:endParaRPr lang="hu-HU" sz="2000" dirty="0" smtClean="0">
              <a:solidFill>
                <a:srgbClr val="006236"/>
              </a:solidFill>
            </a:endParaRPr>
          </a:p>
          <a:p>
            <a:pPr>
              <a:lnSpc>
                <a:spcPts val="2400"/>
              </a:lnSpc>
              <a:spcBef>
                <a:spcPts val="0"/>
              </a:spcBef>
            </a:pPr>
            <a:r>
              <a:rPr lang="hu-HU" sz="2000" dirty="0" smtClean="0">
                <a:solidFill>
                  <a:srgbClr val="FF0000"/>
                </a:solidFill>
              </a:rPr>
              <a:t>Mi termelünk ...</a:t>
            </a:r>
            <a:endParaRPr lang="de-DE" sz="2000" dirty="0" smtClean="0">
              <a:solidFill>
                <a:srgbClr val="FF0000"/>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r>
              <a:rPr lang="de-DE" sz="2000" dirty="0" smtClean="0">
                <a:solidFill>
                  <a:srgbClr val="006236"/>
                </a:solidFill>
              </a:rPr>
              <a:t>Wir emittieren</a:t>
            </a:r>
            <a:r>
              <a:rPr lang="hu-HU" sz="2000" dirty="0" smtClean="0">
                <a:solidFill>
                  <a:srgbClr val="006236"/>
                </a:solidFill>
              </a:rPr>
              <a:t> ...</a:t>
            </a:r>
          </a:p>
          <a:p>
            <a:pPr>
              <a:lnSpc>
                <a:spcPts val="2400"/>
              </a:lnSpc>
              <a:spcBef>
                <a:spcPts val="0"/>
              </a:spcBef>
            </a:pPr>
            <a:r>
              <a:rPr lang="hu-HU" sz="2000" dirty="0" smtClean="0">
                <a:solidFill>
                  <a:srgbClr val="FF0000"/>
                </a:solidFill>
              </a:rPr>
              <a:t>Mi kibocsátunk ...</a:t>
            </a:r>
            <a:endParaRPr lang="de-DE" sz="2000" dirty="0" smtClean="0">
              <a:solidFill>
                <a:srgbClr val="FF0000"/>
              </a:solidFill>
            </a:endParaRPr>
          </a:p>
          <a:p>
            <a:pPr>
              <a:lnSpc>
                <a:spcPts val="2400"/>
              </a:lnSpc>
              <a:spcBef>
                <a:spcPts val="0"/>
              </a:spcBef>
            </a:pPr>
            <a:endParaRPr lang="de-DE" sz="2000" dirty="0">
              <a:solidFill>
                <a:srgbClr val="FF0000"/>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smtClean="0">
              <a:solidFill>
                <a:srgbClr val="006236"/>
              </a:solidFill>
            </a:endParaRPr>
          </a:p>
          <a:p>
            <a:pPr>
              <a:lnSpc>
                <a:spcPts val="2400"/>
              </a:lnSpc>
              <a:spcBef>
                <a:spcPts val="0"/>
              </a:spcBef>
            </a:pPr>
            <a:endParaRPr lang="de-DE" sz="2000" dirty="0" err="1">
              <a:solidFill>
                <a:srgbClr val="006236"/>
              </a:solidFill>
            </a:endParaRPr>
          </a:p>
          <a:p>
            <a:pPr>
              <a:lnSpc>
                <a:spcPts val="2400"/>
              </a:lnSpc>
              <a:spcBef>
                <a:spcPts val="0"/>
              </a:spcBef>
            </a:pPr>
            <a:endParaRPr lang="de-DE" sz="2000" dirty="0" err="1">
              <a:solidFill>
                <a:srgbClr val="006236"/>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629" y="999653"/>
            <a:ext cx="35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629" y="2799653"/>
            <a:ext cx="35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629" y="4602661"/>
            <a:ext cx="35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794637" y="2512612"/>
            <a:ext cx="1304013" cy="369332"/>
          </a:xfrm>
          <a:prstGeom prst="rect">
            <a:avLst/>
          </a:prstGeom>
          <a:noFill/>
        </p:spPr>
        <p:txBody>
          <a:bodyPr wrap="square" rtlCol="0">
            <a:spAutoFit/>
          </a:bodyPr>
          <a:lstStyle/>
          <a:p>
            <a:pPr algn="ctr"/>
            <a:r>
              <a:rPr lang="hu-HU" b="1" dirty="0" smtClean="0">
                <a:solidFill>
                  <a:srgbClr val="FF0000"/>
                </a:solidFill>
              </a:rPr>
              <a:t>energiát</a:t>
            </a:r>
            <a:endParaRPr lang="de-DE" b="1" dirty="0">
              <a:solidFill>
                <a:srgbClr val="FF0000"/>
              </a:solidFill>
            </a:endParaRPr>
          </a:p>
        </p:txBody>
      </p:sp>
      <p:sp>
        <p:nvSpPr>
          <p:cNvPr id="6" name="Textfeld 5"/>
          <p:cNvSpPr txBox="1"/>
          <p:nvPr/>
        </p:nvSpPr>
        <p:spPr>
          <a:xfrm>
            <a:off x="4532242" y="4337259"/>
            <a:ext cx="2099145" cy="369332"/>
          </a:xfrm>
          <a:prstGeom prst="rect">
            <a:avLst/>
          </a:prstGeom>
          <a:noFill/>
        </p:spPr>
        <p:txBody>
          <a:bodyPr wrap="square" rtlCol="0">
            <a:spAutoFit/>
          </a:bodyPr>
          <a:lstStyle/>
          <a:p>
            <a:r>
              <a:rPr lang="hu-HU" b="1" dirty="0" smtClean="0">
                <a:solidFill>
                  <a:srgbClr val="FF0000"/>
                </a:solidFill>
              </a:rPr>
              <a:t>megújuló energiát </a:t>
            </a:r>
            <a:endParaRPr lang="de-DE" b="1" dirty="0">
              <a:solidFill>
                <a:srgbClr val="FF0000"/>
              </a:solidFill>
            </a:endParaRPr>
          </a:p>
        </p:txBody>
      </p:sp>
      <p:sp>
        <p:nvSpPr>
          <p:cNvPr id="9" name="Textfeld 8"/>
          <p:cNvSpPr txBox="1"/>
          <p:nvPr/>
        </p:nvSpPr>
        <p:spPr>
          <a:xfrm>
            <a:off x="3904090" y="6174428"/>
            <a:ext cx="3641697" cy="369332"/>
          </a:xfrm>
          <a:prstGeom prst="rect">
            <a:avLst/>
          </a:prstGeom>
          <a:noFill/>
        </p:spPr>
        <p:txBody>
          <a:bodyPr wrap="square" rtlCol="0">
            <a:spAutoFit/>
          </a:bodyPr>
          <a:lstStyle/>
          <a:p>
            <a:r>
              <a:rPr lang="hu-HU" b="1" dirty="0">
                <a:solidFill>
                  <a:srgbClr val="FF0000"/>
                </a:solidFill>
              </a:rPr>
              <a:t>k</a:t>
            </a:r>
            <a:r>
              <a:rPr lang="hu-HU" b="1" dirty="0" smtClean="0">
                <a:solidFill>
                  <a:srgbClr val="FF0000"/>
                </a:solidFill>
              </a:rPr>
              <a:t>evesebb üvegházhatású gázokat    </a:t>
            </a:r>
            <a:endParaRPr lang="de-DE" b="1" dirty="0">
              <a:solidFill>
                <a:srgbClr val="FF0000"/>
              </a:solidFill>
            </a:endParaRPr>
          </a:p>
        </p:txBody>
      </p:sp>
    </p:spTree>
    <p:extLst>
      <p:ext uri="{BB962C8B-B14F-4D97-AF65-F5344CB8AC3E}">
        <p14:creationId xmlns:p14="http://schemas.microsoft.com/office/powerpoint/2010/main" val="974744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bilder-zeozweifrei-klein-eisbä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7942" y="0"/>
            <a:ext cx="1835841" cy="906262"/>
          </a:xfrm>
          <a:prstGeom prst="rect">
            <a:avLst/>
          </a:prstGeom>
        </p:spPr>
      </p:pic>
      <p:sp>
        <p:nvSpPr>
          <p:cNvPr id="2" name="Titel 1"/>
          <p:cNvSpPr>
            <a:spLocks noGrp="1"/>
          </p:cNvSpPr>
          <p:nvPr>
            <p:ph type="title"/>
          </p:nvPr>
        </p:nvSpPr>
        <p:spPr>
          <a:xfrm>
            <a:off x="1" y="180000"/>
            <a:ext cx="7235686" cy="719294"/>
          </a:xfrm>
        </p:spPr>
        <p:txBody>
          <a:bodyPr/>
          <a:lstStyle/>
          <a:p>
            <a:pPr>
              <a:lnSpc>
                <a:spcPct val="115000"/>
              </a:lnSpc>
              <a:spcAft>
                <a:spcPts val="1000"/>
              </a:spcAft>
            </a:pPr>
            <a:r>
              <a:rPr lang="de-DE" sz="2000" dirty="0" smtClean="0"/>
              <a:t>WAS </a:t>
            </a:r>
            <a:r>
              <a:rPr lang="de-DE" sz="2000" dirty="0" smtClean="0">
                <a:latin typeface="DIN-Light" pitchFamily="2" charset="0"/>
              </a:rPr>
              <a:t>ist </a:t>
            </a:r>
            <a:r>
              <a:rPr lang="de-DE" sz="2000" dirty="0" err="1" smtClean="0">
                <a:latin typeface="DIN-Light" pitchFamily="2" charset="0"/>
              </a:rPr>
              <a:t>zeozweifre</a:t>
            </a:r>
            <a:r>
              <a:rPr lang="de-DE" sz="2000" spc="300" dirty="0" err="1" smtClean="0">
                <a:latin typeface="DIN-Light" pitchFamily="2" charset="0"/>
              </a:rPr>
              <a:t>i</a:t>
            </a:r>
            <a:r>
              <a:rPr lang="de-DE" sz="2000" spc="300" dirty="0" smtClean="0">
                <a:latin typeface="DIN-Light" pitchFamily="2" charset="0"/>
              </a:rPr>
              <a:t>?</a:t>
            </a:r>
            <a:br>
              <a:rPr lang="de-DE" sz="2000" spc="300" dirty="0" smtClean="0">
                <a:latin typeface="DIN-Light" pitchFamily="2" charset="0"/>
              </a:rPr>
            </a:br>
            <a:r>
              <a:rPr lang="de-DE" sz="2000" spc="300" dirty="0" smtClean="0">
                <a:solidFill>
                  <a:srgbClr val="FF0000"/>
                </a:solidFill>
                <a:latin typeface="DIN-Light" pitchFamily="2" charset="0"/>
              </a:rPr>
              <a:t>Mit </a:t>
            </a:r>
            <a:r>
              <a:rPr lang="hu-HU" sz="2000" spc="300" dirty="0" smtClean="0">
                <a:solidFill>
                  <a:srgbClr val="FF0000"/>
                </a:solidFill>
                <a:latin typeface="DIN-Light" pitchFamily="2" charset="0"/>
              </a:rPr>
              <a:t>jelent</a:t>
            </a:r>
            <a:r>
              <a:rPr lang="de-DE" sz="2000" spc="300" dirty="0" smtClean="0">
                <a:solidFill>
                  <a:srgbClr val="FF0000"/>
                </a:solidFill>
                <a:latin typeface="DIN-Light" pitchFamily="2" charset="0"/>
              </a:rPr>
              <a:t> </a:t>
            </a:r>
            <a:r>
              <a:rPr lang="de-DE" sz="2000" spc="300" dirty="0">
                <a:solidFill>
                  <a:srgbClr val="FF0000"/>
                </a:solidFill>
                <a:latin typeface="DIN-Light" pitchFamily="2" charset="0"/>
              </a:rPr>
              <a:t>a</a:t>
            </a:r>
            <a:r>
              <a:rPr lang="hu-HU" sz="2000" spc="300" dirty="0" smtClean="0">
                <a:solidFill>
                  <a:srgbClr val="FF0000"/>
                </a:solidFill>
                <a:latin typeface="DIN-Light" pitchFamily="2" charset="0"/>
              </a:rPr>
              <a:t>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r>
              <a:rPr lang="de-DE" sz="2000" dirty="0" smtClean="0">
                <a:solidFill>
                  <a:srgbClr val="FF0000"/>
                </a:solidFill>
                <a:ea typeface="Calibri"/>
                <a:cs typeface="Times New Roman"/>
              </a:rPr>
              <a:t>?</a:t>
            </a:r>
            <a:endParaRPr lang="de-DE" sz="2000" dirty="0">
              <a:effectLst/>
              <a:ea typeface="Calibri"/>
              <a:cs typeface="Times New Roman"/>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8</a:t>
            </a:fld>
            <a:endParaRPr lang="de-DE" dirty="0"/>
          </a:p>
        </p:txBody>
      </p:sp>
      <p:sp>
        <p:nvSpPr>
          <p:cNvPr id="9" name="Textplatzhalter 8"/>
          <p:cNvSpPr>
            <a:spLocks noGrp="1"/>
          </p:cNvSpPr>
          <p:nvPr>
            <p:ph type="body" sz="quarter" idx="14"/>
          </p:nvPr>
        </p:nvSpPr>
        <p:spPr>
          <a:xfrm>
            <a:off x="2836862" y="981076"/>
            <a:ext cx="6307137" cy="4328662"/>
          </a:xfrm>
        </p:spPr>
        <p:txBody>
          <a:bodyPr/>
          <a:lstStyle/>
          <a:p>
            <a:pPr marL="18000" indent="0">
              <a:lnSpc>
                <a:spcPct val="150000"/>
              </a:lnSpc>
              <a:spcBef>
                <a:spcPts val="0"/>
              </a:spcBef>
              <a:buNone/>
            </a:pPr>
            <a:r>
              <a:rPr lang="de-DE" dirty="0" smtClean="0">
                <a:latin typeface="DIN-Medium"/>
                <a:cs typeface="DIN-Medium"/>
              </a:rPr>
              <a:t>Klimaschutzkonzept </a:t>
            </a:r>
            <a:r>
              <a:rPr lang="de-DE" dirty="0" smtClean="0"/>
              <a:t>für den Kreis Karlsruhe</a:t>
            </a:r>
            <a:endParaRPr lang="hu-HU" dirty="0" smtClean="0"/>
          </a:p>
          <a:p>
            <a:pPr marL="18000" indent="0">
              <a:lnSpc>
                <a:spcPct val="150000"/>
              </a:lnSpc>
              <a:spcBef>
                <a:spcPts val="0"/>
              </a:spcBef>
              <a:buNone/>
            </a:pPr>
            <a:r>
              <a:rPr lang="hu-HU" dirty="0" smtClean="0">
                <a:solidFill>
                  <a:srgbClr val="FF0000"/>
                </a:solidFill>
              </a:rPr>
              <a:t>Klímavédelemi koncepció Karlsruhe megye számára</a:t>
            </a:r>
          </a:p>
          <a:p>
            <a:pPr marL="18000" indent="0">
              <a:lnSpc>
                <a:spcPct val="150000"/>
              </a:lnSpc>
              <a:spcBef>
                <a:spcPts val="0"/>
              </a:spcBef>
              <a:buNone/>
            </a:pPr>
            <a:r>
              <a:rPr lang="hu-HU" dirty="0" smtClean="0"/>
              <a:t>1.</a:t>
            </a:r>
            <a:r>
              <a:rPr lang="de-DE" dirty="0" smtClean="0"/>
              <a:t>Verfahren/Maßnahmen </a:t>
            </a:r>
            <a:r>
              <a:rPr lang="de-DE" dirty="0"/>
              <a:t>zum Energiesparen entwickeln</a:t>
            </a:r>
          </a:p>
          <a:p>
            <a:pPr>
              <a:lnSpc>
                <a:spcPct val="150000"/>
              </a:lnSpc>
              <a:spcBef>
                <a:spcPts val="0"/>
              </a:spcBef>
            </a:pPr>
            <a:r>
              <a:rPr lang="hu-HU" dirty="0" smtClean="0"/>
              <a:t>2.</a:t>
            </a:r>
            <a:r>
              <a:rPr lang="de-DE" dirty="0" smtClean="0"/>
              <a:t>CO</a:t>
            </a:r>
            <a:r>
              <a:rPr lang="de-DE" baseline="-25000" dirty="0" smtClean="0"/>
              <a:t>2</a:t>
            </a:r>
            <a:r>
              <a:rPr lang="de-DE" dirty="0" smtClean="0"/>
              <a:t>-Emission </a:t>
            </a:r>
            <a:r>
              <a:rPr lang="de-DE" dirty="0"/>
              <a:t>reduzieren</a:t>
            </a:r>
          </a:p>
          <a:p>
            <a:pPr>
              <a:lnSpc>
                <a:spcPct val="150000"/>
              </a:lnSpc>
              <a:spcBef>
                <a:spcPts val="0"/>
              </a:spcBef>
            </a:pPr>
            <a:r>
              <a:rPr lang="hu-HU" dirty="0" smtClean="0"/>
              <a:t>3.</a:t>
            </a:r>
            <a:r>
              <a:rPr lang="de-DE" dirty="0" smtClean="0"/>
              <a:t>Potenzial </a:t>
            </a:r>
            <a:r>
              <a:rPr lang="de-DE" dirty="0"/>
              <a:t>für erneuerbare Energien ermitteln</a:t>
            </a:r>
            <a:endParaRPr lang="de-DE" dirty="0" smtClean="0"/>
          </a:p>
          <a:p>
            <a:pPr>
              <a:lnSpc>
                <a:spcPct val="150000"/>
              </a:lnSpc>
              <a:spcBef>
                <a:spcPts val="0"/>
              </a:spcBef>
            </a:pPr>
            <a:r>
              <a:rPr lang="hu-HU" dirty="0" smtClean="0"/>
              <a:t>4.</a:t>
            </a:r>
            <a:r>
              <a:rPr lang="de-DE" dirty="0" smtClean="0"/>
              <a:t>Energiewende im Kreis einleiten</a:t>
            </a:r>
          </a:p>
          <a:p>
            <a:pPr>
              <a:lnSpc>
                <a:spcPct val="150000"/>
              </a:lnSpc>
              <a:spcBef>
                <a:spcPts val="0"/>
              </a:spcBef>
            </a:pPr>
            <a:r>
              <a:rPr lang="hu-HU" dirty="0"/>
              <a:t>5</a:t>
            </a:r>
            <a:r>
              <a:rPr lang="hu-HU" dirty="0" smtClean="0"/>
              <a:t>.</a:t>
            </a:r>
            <a:r>
              <a:rPr lang="de-DE" dirty="0" smtClean="0"/>
              <a:t>Klimabilanz verbessern </a:t>
            </a:r>
          </a:p>
          <a:p>
            <a:pPr marL="18000" indent="0">
              <a:lnSpc>
                <a:spcPts val="2400"/>
              </a:lnSpc>
              <a:spcBef>
                <a:spcPts val="0"/>
              </a:spcBef>
              <a:buNone/>
            </a:pPr>
            <a:endParaRPr lang="de-DE" dirty="0"/>
          </a:p>
        </p:txBody>
      </p:sp>
      <p:pic>
        <p:nvPicPr>
          <p:cNvPr id="6" name="Bild 5" descr="flyer-titel-eisbä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80000">
            <a:off x="5779857" y="3430845"/>
            <a:ext cx="2779099" cy="3458719"/>
          </a:xfrm>
          <a:prstGeom prst="rect">
            <a:avLst/>
          </a:prstGeom>
          <a:effectLst>
            <a:outerShdw blurRad="50800" dist="101600" dir="13500000" algn="tl" rotWithShape="0">
              <a:schemeClr val="tx1">
                <a:alpha val="30000"/>
              </a:schemeClr>
            </a:outerShdw>
          </a:effectLst>
        </p:spPr>
      </p:pic>
      <p:sp>
        <p:nvSpPr>
          <p:cNvPr id="7" name="Textplatzhalter 6"/>
          <p:cNvSpPr>
            <a:spLocks noGrp="1"/>
          </p:cNvSpPr>
          <p:nvPr>
            <p:ph type="body" sz="quarter" idx="13"/>
          </p:nvPr>
        </p:nvSpPr>
        <p:spPr>
          <a:xfrm>
            <a:off x="0" y="906262"/>
            <a:ext cx="2552388" cy="5343463"/>
          </a:xfrm>
        </p:spPr>
        <p:txBody>
          <a:bodyPr/>
          <a:lstStyle/>
          <a:p>
            <a:pPr>
              <a:lnSpc>
                <a:spcPts val="2400"/>
              </a:lnSpc>
              <a:spcBef>
                <a:spcPts val="0"/>
              </a:spcBef>
            </a:pPr>
            <a:r>
              <a:rPr lang="de-DE" sz="1600" dirty="0">
                <a:solidFill>
                  <a:srgbClr val="006236"/>
                </a:solidFill>
              </a:rPr>
              <a:t>Die </a:t>
            </a:r>
            <a:r>
              <a:rPr lang="de-DE" sz="1600" dirty="0" smtClean="0">
                <a:solidFill>
                  <a:srgbClr val="006236"/>
                </a:solidFill>
              </a:rPr>
              <a:t>Idee</a:t>
            </a:r>
            <a:endParaRPr lang="hu-HU" sz="1600" dirty="0">
              <a:solidFill>
                <a:srgbClr val="006236"/>
              </a:solidFill>
            </a:endParaRPr>
          </a:p>
          <a:p>
            <a:pPr>
              <a:lnSpc>
                <a:spcPts val="2400"/>
              </a:lnSpc>
              <a:spcBef>
                <a:spcPts val="0"/>
              </a:spcBef>
            </a:pPr>
            <a:r>
              <a:rPr lang="hu-HU" sz="1400" dirty="0" smtClean="0">
                <a:solidFill>
                  <a:srgbClr val="FF0000"/>
                </a:solidFill>
              </a:rPr>
              <a:t> </a:t>
            </a:r>
            <a:r>
              <a:rPr lang="hu-HU" dirty="0" smtClean="0">
                <a:solidFill>
                  <a:srgbClr val="FF0000"/>
                </a:solidFill>
              </a:rPr>
              <a:t>Az elképzelés:</a:t>
            </a:r>
          </a:p>
          <a:p>
            <a:pPr>
              <a:lnSpc>
                <a:spcPts val="2400"/>
              </a:lnSpc>
              <a:spcBef>
                <a:spcPts val="0"/>
              </a:spcBef>
            </a:pPr>
            <a:endParaRPr lang="hu-HU" sz="1400" dirty="0" smtClean="0">
              <a:solidFill>
                <a:srgbClr val="FF0000"/>
              </a:solidFill>
            </a:endParaRPr>
          </a:p>
          <a:p>
            <a:pPr>
              <a:lnSpc>
                <a:spcPts val="1600"/>
              </a:lnSpc>
              <a:spcBef>
                <a:spcPts val="0"/>
              </a:spcBef>
            </a:pPr>
            <a:r>
              <a:rPr lang="hu-HU" sz="1800" dirty="0" smtClean="0">
                <a:solidFill>
                  <a:srgbClr val="FF0000"/>
                </a:solidFill>
              </a:rPr>
              <a:t>1.Módszerek, intézkedések kifejlesztése az energia- takarékosság érdekében</a:t>
            </a:r>
          </a:p>
          <a:p>
            <a:pPr>
              <a:lnSpc>
                <a:spcPts val="1600"/>
              </a:lnSpc>
              <a:spcBef>
                <a:spcPts val="0"/>
              </a:spcBef>
            </a:pPr>
            <a:endParaRPr lang="hu-HU" sz="1800" dirty="0">
              <a:solidFill>
                <a:srgbClr val="FF0000"/>
              </a:solidFill>
            </a:endParaRPr>
          </a:p>
          <a:p>
            <a:pPr>
              <a:lnSpc>
                <a:spcPts val="1600"/>
              </a:lnSpc>
            </a:pPr>
            <a:r>
              <a:rPr lang="hu-HU" sz="1800" dirty="0" smtClean="0">
                <a:solidFill>
                  <a:srgbClr val="FF0000"/>
                </a:solidFill>
              </a:rPr>
              <a:t>2</a:t>
            </a:r>
            <a:r>
              <a:rPr lang="hu-HU" sz="1800" dirty="0">
                <a:solidFill>
                  <a:srgbClr val="FF0000"/>
                </a:solidFill>
              </a:rPr>
              <a:t>. </a:t>
            </a:r>
            <a:r>
              <a:rPr lang="hu-HU" sz="1800" dirty="0" smtClean="0">
                <a:solidFill>
                  <a:srgbClr val="FF0000"/>
                </a:solidFill>
              </a:rPr>
              <a:t>CO2-kibocsátás csökkentése</a:t>
            </a:r>
          </a:p>
          <a:p>
            <a:pPr>
              <a:lnSpc>
                <a:spcPts val="1600"/>
              </a:lnSpc>
            </a:pPr>
            <a:endParaRPr lang="hu-HU" sz="1800" dirty="0">
              <a:solidFill>
                <a:srgbClr val="FF0000"/>
              </a:solidFill>
            </a:endParaRPr>
          </a:p>
          <a:p>
            <a:pPr>
              <a:lnSpc>
                <a:spcPts val="1600"/>
              </a:lnSpc>
            </a:pPr>
            <a:r>
              <a:rPr lang="hu-HU" sz="1800" dirty="0" smtClean="0">
                <a:solidFill>
                  <a:srgbClr val="FF0000"/>
                </a:solidFill>
              </a:rPr>
              <a:t>3. Megújuló energiák használatára lehetőségeket felderíteni</a:t>
            </a:r>
          </a:p>
          <a:p>
            <a:pPr>
              <a:lnSpc>
                <a:spcPts val="1600"/>
              </a:lnSpc>
            </a:pPr>
            <a:endParaRPr lang="hu-HU" sz="1800" dirty="0">
              <a:solidFill>
                <a:srgbClr val="FF0000"/>
              </a:solidFill>
            </a:endParaRPr>
          </a:p>
          <a:p>
            <a:pPr>
              <a:lnSpc>
                <a:spcPts val="1600"/>
              </a:lnSpc>
            </a:pPr>
            <a:r>
              <a:rPr lang="hu-HU" sz="1800" dirty="0" smtClean="0">
                <a:solidFill>
                  <a:srgbClr val="FF0000"/>
                </a:solidFill>
              </a:rPr>
              <a:t>4. Energiafordulatot a megyében megkezdeni</a:t>
            </a:r>
          </a:p>
          <a:p>
            <a:pPr>
              <a:lnSpc>
                <a:spcPts val="1600"/>
              </a:lnSpc>
            </a:pPr>
            <a:endParaRPr lang="hu-HU" sz="1800" dirty="0">
              <a:solidFill>
                <a:srgbClr val="FF0000"/>
              </a:solidFill>
            </a:endParaRPr>
          </a:p>
          <a:p>
            <a:pPr>
              <a:lnSpc>
                <a:spcPts val="1600"/>
              </a:lnSpc>
            </a:pPr>
            <a:r>
              <a:rPr lang="hu-HU" sz="1800" dirty="0" smtClean="0">
                <a:solidFill>
                  <a:srgbClr val="FF0000"/>
                </a:solidFill>
              </a:rPr>
              <a:t>5. Klímamérleg javítása</a:t>
            </a:r>
          </a:p>
          <a:p>
            <a:pPr>
              <a:lnSpc>
                <a:spcPts val="2400"/>
              </a:lnSpc>
              <a:spcBef>
                <a:spcPts val="0"/>
              </a:spcBef>
            </a:pPr>
            <a:endParaRPr lang="hu-HU" sz="1400" dirty="0" smtClean="0">
              <a:solidFill>
                <a:srgbClr val="FF0000"/>
              </a:solidFill>
            </a:endParaRPr>
          </a:p>
          <a:p>
            <a:pPr>
              <a:lnSpc>
                <a:spcPts val="2400"/>
              </a:lnSpc>
              <a:spcBef>
                <a:spcPts val="0"/>
              </a:spcBef>
            </a:pPr>
            <a:endParaRPr lang="de-DE" dirty="0">
              <a:solidFill>
                <a:srgbClr val="006236"/>
              </a:solidFill>
            </a:endParaRPr>
          </a:p>
          <a:p>
            <a:pPr>
              <a:lnSpc>
                <a:spcPts val="2400"/>
              </a:lnSpc>
              <a:spcBef>
                <a:spcPts val="0"/>
              </a:spcBef>
            </a:pPr>
            <a:endParaRPr lang="de-DE" dirty="0">
              <a:solidFill>
                <a:srgbClr val="006236"/>
              </a:solidFill>
            </a:endParaRPr>
          </a:p>
          <a:p>
            <a:pPr>
              <a:lnSpc>
                <a:spcPts val="2400"/>
              </a:lnSpc>
              <a:spcBef>
                <a:spcPts val="0"/>
              </a:spcBef>
            </a:pPr>
            <a:endParaRPr lang="de-DE" dirty="0">
              <a:solidFill>
                <a:srgbClr val="006236"/>
              </a:solidFill>
            </a:endParaRPr>
          </a:p>
        </p:txBody>
      </p:sp>
    </p:spTree>
    <p:extLst>
      <p:ext uri="{BB962C8B-B14F-4D97-AF65-F5344CB8AC3E}">
        <p14:creationId xmlns:p14="http://schemas.microsoft.com/office/powerpoint/2010/main" val="865487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bilder-zeozweifrei-klein-eisbä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7942" y="0"/>
            <a:ext cx="1835841" cy="906262"/>
          </a:xfrm>
          <a:prstGeom prst="rect">
            <a:avLst/>
          </a:prstGeom>
        </p:spPr>
      </p:pic>
      <p:sp>
        <p:nvSpPr>
          <p:cNvPr id="2" name="Titel 1"/>
          <p:cNvSpPr>
            <a:spLocks noGrp="1"/>
          </p:cNvSpPr>
          <p:nvPr>
            <p:ph type="title"/>
          </p:nvPr>
        </p:nvSpPr>
        <p:spPr/>
        <p:txBody>
          <a:bodyPr/>
          <a:lstStyle/>
          <a:p>
            <a:pPr>
              <a:lnSpc>
                <a:spcPct val="115000"/>
              </a:lnSpc>
              <a:spcAft>
                <a:spcPts val="1000"/>
              </a:spcAft>
            </a:pPr>
            <a:r>
              <a:rPr lang="de-DE" sz="2000" dirty="0"/>
              <a:t>WAS ist </a:t>
            </a:r>
            <a:r>
              <a:rPr lang="de-DE" sz="2000" dirty="0" err="1"/>
              <a:t>zeozweifrei</a:t>
            </a:r>
            <a:r>
              <a:rPr lang="de-DE" sz="2000" dirty="0"/>
              <a:t>?</a:t>
            </a:r>
            <a:br>
              <a:rPr lang="de-DE" sz="2000" dirty="0"/>
            </a:br>
            <a:r>
              <a:rPr lang="de-DE" sz="2000" dirty="0" smtClean="0">
                <a:solidFill>
                  <a:srgbClr val="FF0000"/>
                </a:solidFill>
              </a:rPr>
              <a:t>M</a:t>
            </a:r>
            <a:r>
              <a:rPr lang="hu-HU" sz="2000" dirty="0" smtClean="0">
                <a:solidFill>
                  <a:srgbClr val="FF0000"/>
                </a:solidFill>
              </a:rPr>
              <a:t>IT</a:t>
            </a:r>
            <a:r>
              <a:rPr lang="de-DE" sz="2000" dirty="0" smtClean="0">
                <a:solidFill>
                  <a:srgbClr val="FF0000"/>
                </a:solidFill>
              </a:rPr>
              <a:t> </a:t>
            </a:r>
            <a:r>
              <a:rPr lang="hu-HU" sz="2000" dirty="0" smtClean="0">
                <a:solidFill>
                  <a:srgbClr val="FF0000"/>
                </a:solidFill>
              </a:rPr>
              <a:t>jelent</a:t>
            </a:r>
            <a:r>
              <a:rPr lang="de-DE" sz="2000" dirty="0" smtClean="0">
                <a:solidFill>
                  <a:srgbClr val="FF0000"/>
                </a:solidFill>
              </a:rPr>
              <a:t> a </a:t>
            </a:r>
            <a:r>
              <a:rPr lang="de-DE" sz="2000" dirty="0">
                <a:solidFill>
                  <a:srgbClr val="FF0000"/>
                </a:solidFill>
                <a:ea typeface="Calibri"/>
                <a:cs typeface="Times New Roman"/>
              </a:rPr>
              <a:t>CO</a:t>
            </a:r>
            <a:r>
              <a:rPr lang="de-DE" sz="2000" b="1" baseline="-25000" dirty="0">
                <a:solidFill>
                  <a:srgbClr val="FF0000"/>
                </a:solidFill>
                <a:ea typeface="Calibri"/>
                <a:cs typeface="Times New Roman"/>
              </a:rPr>
              <a:t>2</a:t>
            </a:r>
            <a:r>
              <a:rPr lang="de-DE" sz="2000" dirty="0">
                <a:solidFill>
                  <a:srgbClr val="FF0000"/>
                </a:solidFill>
                <a:ea typeface="Calibri"/>
                <a:cs typeface="Times New Roman"/>
              </a:rPr>
              <a:t>-mentess</a:t>
            </a:r>
            <a:r>
              <a:rPr lang="hu-HU" sz="2000" dirty="0" smtClean="0">
                <a:solidFill>
                  <a:srgbClr val="FF0000"/>
                </a:solidFill>
                <a:ea typeface="Calibri"/>
                <a:cs typeface="Times New Roman"/>
              </a:rPr>
              <a:t>ég?</a:t>
            </a:r>
            <a:r>
              <a:rPr lang="de-DE" sz="2000" dirty="0">
                <a:ea typeface="Calibri"/>
                <a:cs typeface="Times New Roman"/>
              </a:rPr>
              <a:t/>
            </a:r>
            <a:br>
              <a:rPr lang="de-DE" sz="2000" dirty="0">
                <a:ea typeface="Calibri"/>
                <a:cs typeface="Times New Roman"/>
              </a:rPr>
            </a:br>
            <a:endParaRPr lang="de-DE" sz="2000" dirty="0">
              <a:solidFill>
                <a:srgbClr val="FF0000"/>
              </a:solidFill>
            </a:endParaRPr>
          </a:p>
        </p:txBody>
      </p:sp>
      <p:sp>
        <p:nvSpPr>
          <p:cNvPr id="3" name="Datumsplatzhalter 2"/>
          <p:cNvSpPr>
            <a:spLocks noGrp="1"/>
          </p:cNvSpPr>
          <p:nvPr>
            <p:ph type="dt" sz="half" idx="10"/>
          </p:nvPr>
        </p:nvSpPr>
        <p:spPr/>
        <p:txBody>
          <a:bodyPr/>
          <a:lstStyle/>
          <a:p>
            <a:fld id="{B094B3FA-9A9D-EC44-805F-A5B0747469BA}" type="datetime1">
              <a:rPr lang="de-DE" smtClean="0"/>
              <a:pPr/>
              <a:t>04.11.2013</a:t>
            </a:fld>
            <a:endParaRPr lang="de-DE" dirty="0"/>
          </a:p>
        </p:txBody>
      </p:sp>
      <p:sp>
        <p:nvSpPr>
          <p:cNvPr id="4" name="Foliennummernplatzhalter 3"/>
          <p:cNvSpPr>
            <a:spLocks noGrp="1"/>
          </p:cNvSpPr>
          <p:nvPr>
            <p:ph type="sldNum" sz="quarter" idx="12"/>
          </p:nvPr>
        </p:nvSpPr>
        <p:spPr/>
        <p:txBody>
          <a:bodyPr/>
          <a:lstStyle/>
          <a:p>
            <a:fld id="{C503CE09-C610-E142-B99B-4130B97B7098}" type="slidenum">
              <a:rPr lang="de-DE" smtClean="0"/>
              <a:pPr/>
              <a:t>9</a:t>
            </a:fld>
            <a:endParaRPr lang="de-DE" dirty="0"/>
          </a:p>
        </p:txBody>
      </p:sp>
      <p:sp>
        <p:nvSpPr>
          <p:cNvPr id="5" name="Textplatzhalter 4"/>
          <p:cNvSpPr>
            <a:spLocks noGrp="1"/>
          </p:cNvSpPr>
          <p:nvPr>
            <p:ph type="body" sz="quarter" idx="13"/>
          </p:nvPr>
        </p:nvSpPr>
        <p:spPr>
          <a:xfrm>
            <a:off x="1" y="1368000"/>
            <a:ext cx="2734233" cy="4808637"/>
          </a:xfrm>
        </p:spPr>
        <p:txBody>
          <a:bodyPr>
            <a:noAutofit/>
          </a:bodyPr>
          <a:lstStyle/>
          <a:p>
            <a:pPr>
              <a:lnSpc>
                <a:spcPts val="2400"/>
              </a:lnSpc>
              <a:spcBef>
                <a:spcPts val="0"/>
              </a:spcBef>
            </a:pPr>
            <a:endParaRPr lang="de-DE" dirty="0" smtClean="0">
              <a:solidFill>
                <a:srgbClr val="006236"/>
              </a:solidFill>
            </a:endParaRPr>
          </a:p>
          <a:p>
            <a:pPr>
              <a:lnSpc>
                <a:spcPts val="2400"/>
              </a:lnSpc>
              <a:spcBef>
                <a:spcPts val="0"/>
              </a:spcBef>
            </a:pPr>
            <a:endParaRPr lang="de-DE" dirty="0">
              <a:solidFill>
                <a:srgbClr val="006236"/>
              </a:solidFill>
            </a:endParaRPr>
          </a:p>
          <a:p>
            <a:pPr>
              <a:lnSpc>
                <a:spcPts val="2400"/>
              </a:lnSpc>
              <a:spcBef>
                <a:spcPts val="0"/>
              </a:spcBef>
            </a:pPr>
            <a:r>
              <a:rPr lang="de-DE" dirty="0" smtClean="0">
                <a:solidFill>
                  <a:srgbClr val="006236"/>
                </a:solidFill>
              </a:rPr>
              <a:t>Die Idee</a:t>
            </a:r>
            <a:endParaRPr lang="hu-HU" dirty="0" smtClean="0">
              <a:solidFill>
                <a:srgbClr val="006236"/>
              </a:solidFill>
            </a:endParaRPr>
          </a:p>
          <a:p>
            <a:pPr>
              <a:lnSpc>
                <a:spcPts val="2400"/>
              </a:lnSpc>
              <a:spcBef>
                <a:spcPts val="0"/>
              </a:spcBef>
            </a:pPr>
            <a:r>
              <a:rPr lang="hu-HU" dirty="0" smtClean="0">
                <a:solidFill>
                  <a:srgbClr val="FF0000"/>
                </a:solidFill>
              </a:rPr>
              <a:t>Az elképzelés</a:t>
            </a:r>
            <a:endParaRPr lang="de-DE" dirty="0" smtClean="0">
              <a:solidFill>
                <a:srgbClr val="FF0000"/>
              </a:solidFill>
            </a:endParaRPr>
          </a:p>
          <a:p>
            <a:pPr>
              <a:lnSpc>
                <a:spcPts val="2400"/>
              </a:lnSpc>
              <a:spcBef>
                <a:spcPts val="0"/>
              </a:spcBef>
            </a:pPr>
            <a:endParaRPr lang="de-DE" dirty="0">
              <a:solidFill>
                <a:srgbClr val="006236"/>
              </a:solidFill>
            </a:endParaRPr>
          </a:p>
          <a:p>
            <a:pPr>
              <a:lnSpc>
                <a:spcPts val="2400"/>
              </a:lnSpc>
              <a:spcBef>
                <a:spcPts val="0"/>
              </a:spcBef>
            </a:pPr>
            <a:endParaRPr lang="de-DE" dirty="0" smtClean="0">
              <a:solidFill>
                <a:srgbClr val="006236"/>
              </a:solidFill>
            </a:endParaRPr>
          </a:p>
          <a:p>
            <a:pPr>
              <a:lnSpc>
                <a:spcPts val="2400"/>
              </a:lnSpc>
              <a:spcBef>
                <a:spcPts val="0"/>
              </a:spcBef>
            </a:pPr>
            <a:endParaRPr lang="de-DE" dirty="0">
              <a:solidFill>
                <a:srgbClr val="006236"/>
              </a:solidFill>
            </a:endParaRPr>
          </a:p>
          <a:p>
            <a:pPr>
              <a:lnSpc>
                <a:spcPts val="2400"/>
              </a:lnSpc>
              <a:spcBef>
                <a:spcPts val="0"/>
              </a:spcBef>
            </a:pPr>
            <a:endParaRPr lang="de-DE" dirty="0" smtClean="0">
              <a:solidFill>
                <a:srgbClr val="006236"/>
              </a:solidFill>
            </a:endParaRPr>
          </a:p>
          <a:p>
            <a:pPr>
              <a:lnSpc>
                <a:spcPts val="2400"/>
              </a:lnSpc>
              <a:spcBef>
                <a:spcPts val="0"/>
              </a:spcBef>
            </a:pPr>
            <a:r>
              <a:rPr lang="de-DE" dirty="0" smtClean="0">
                <a:solidFill>
                  <a:srgbClr val="006236"/>
                </a:solidFill>
              </a:rPr>
              <a:t>Das Ziel</a:t>
            </a:r>
            <a:endParaRPr lang="hu-HU" dirty="0" smtClean="0">
              <a:solidFill>
                <a:srgbClr val="006236"/>
              </a:solidFill>
            </a:endParaRPr>
          </a:p>
          <a:p>
            <a:pPr>
              <a:lnSpc>
                <a:spcPts val="2400"/>
              </a:lnSpc>
              <a:spcBef>
                <a:spcPts val="0"/>
              </a:spcBef>
            </a:pPr>
            <a:r>
              <a:rPr lang="hu-HU" dirty="0" smtClean="0">
                <a:solidFill>
                  <a:srgbClr val="FF0000"/>
                </a:solidFill>
              </a:rPr>
              <a:t>A cél</a:t>
            </a:r>
            <a:endParaRPr lang="de-DE" dirty="0" smtClean="0">
              <a:solidFill>
                <a:srgbClr val="FF0000"/>
              </a:solidFill>
            </a:endParaRPr>
          </a:p>
          <a:p>
            <a:pPr>
              <a:lnSpc>
                <a:spcPts val="2400"/>
              </a:lnSpc>
              <a:spcBef>
                <a:spcPts val="0"/>
              </a:spcBef>
            </a:pPr>
            <a:endParaRPr lang="de-DE" dirty="0" smtClean="0">
              <a:solidFill>
                <a:srgbClr val="006236"/>
              </a:solidFill>
            </a:endParaRPr>
          </a:p>
          <a:p>
            <a:pPr>
              <a:lnSpc>
                <a:spcPts val="2400"/>
              </a:lnSpc>
              <a:spcBef>
                <a:spcPts val="0"/>
              </a:spcBef>
            </a:pPr>
            <a:r>
              <a:rPr lang="de-DE" spc="-20" dirty="0" smtClean="0">
                <a:solidFill>
                  <a:srgbClr val="006236"/>
                </a:solidFill>
              </a:rPr>
              <a:t>Science Fiction? </a:t>
            </a:r>
            <a:endParaRPr lang="de-DE" spc="-20" dirty="0">
              <a:solidFill>
                <a:srgbClr val="006236"/>
              </a:solidFill>
            </a:endParaRPr>
          </a:p>
        </p:txBody>
      </p:sp>
      <p:sp>
        <p:nvSpPr>
          <p:cNvPr id="9" name="Textplatzhalter 8"/>
          <p:cNvSpPr>
            <a:spLocks noGrp="1"/>
          </p:cNvSpPr>
          <p:nvPr>
            <p:ph type="body" sz="quarter" idx="14"/>
          </p:nvPr>
        </p:nvSpPr>
        <p:spPr>
          <a:xfrm>
            <a:off x="2836863" y="1332000"/>
            <a:ext cx="6131402" cy="5145628"/>
          </a:xfrm>
        </p:spPr>
        <p:txBody>
          <a:bodyPr tIns="36000">
            <a:normAutofit fontScale="47500" lnSpcReduction="20000"/>
          </a:bodyPr>
          <a:lstStyle/>
          <a:p>
            <a:pPr marL="0" indent="0">
              <a:lnSpc>
                <a:spcPts val="2400"/>
              </a:lnSpc>
              <a:spcBef>
                <a:spcPts val="0"/>
              </a:spcBef>
              <a:buNone/>
            </a:pPr>
            <a:r>
              <a:rPr lang="de-DE" sz="3200" dirty="0">
                <a:solidFill>
                  <a:srgbClr val="0070C0"/>
                </a:solidFill>
                <a:latin typeface="DIN-Medium"/>
                <a:cs typeface="DIN-Medium"/>
              </a:rPr>
              <a:t>Klimaschutzkonzept </a:t>
            </a:r>
            <a:r>
              <a:rPr lang="de-DE" sz="3200" dirty="0">
                <a:solidFill>
                  <a:srgbClr val="0070C0"/>
                </a:solidFill>
              </a:rPr>
              <a:t>für den Kreis Karlsruhe</a:t>
            </a:r>
          </a:p>
          <a:p>
            <a:pPr marL="18000" indent="0">
              <a:lnSpc>
                <a:spcPts val="2400"/>
              </a:lnSpc>
              <a:spcBef>
                <a:spcPts val="0"/>
              </a:spcBef>
              <a:buNone/>
            </a:pPr>
            <a:endParaRPr lang="de-DE" sz="2200" dirty="0">
              <a:solidFill>
                <a:srgbClr val="0070C0"/>
              </a:solidFill>
            </a:endParaRPr>
          </a:p>
          <a:p>
            <a:pPr>
              <a:lnSpc>
                <a:spcPts val="2400"/>
              </a:lnSpc>
              <a:spcBef>
                <a:spcPts val="0"/>
              </a:spcBef>
            </a:pPr>
            <a:r>
              <a:rPr lang="de-DE" sz="2600" b="1" dirty="0">
                <a:solidFill>
                  <a:srgbClr val="0070C0"/>
                </a:solidFill>
              </a:rPr>
              <a:t>Verfahren/Maßnahmen zum Energiesparen entwickeln</a:t>
            </a:r>
          </a:p>
          <a:p>
            <a:pPr>
              <a:lnSpc>
                <a:spcPts val="2400"/>
              </a:lnSpc>
              <a:spcBef>
                <a:spcPts val="0"/>
              </a:spcBef>
            </a:pPr>
            <a:r>
              <a:rPr lang="de-DE" sz="2600" b="1" dirty="0">
                <a:solidFill>
                  <a:srgbClr val="0070C0"/>
                </a:solidFill>
              </a:rPr>
              <a:t>CO</a:t>
            </a:r>
            <a:r>
              <a:rPr lang="de-DE" sz="2600" b="1" baseline="-25000" dirty="0">
                <a:solidFill>
                  <a:srgbClr val="0070C0"/>
                </a:solidFill>
              </a:rPr>
              <a:t>2</a:t>
            </a:r>
            <a:r>
              <a:rPr lang="de-DE" sz="2600" b="1" dirty="0">
                <a:solidFill>
                  <a:srgbClr val="0070C0"/>
                </a:solidFill>
              </a:rPr>
              <a:t>-Emission reduzieren</a:t>
            </a:r>
          </a:p>
          <a:p>
            <a:pPr>
              <a:lnSpc>
                <a:spcPts val="2400"/>
              </a:lnSpc>
              <a:spcBef>
                <a:spcPts val="0"/>
              </a:spcBef>
            </a:pPr>
            <a:r>
              <a:rPr lang="de-DE" sz="2600" b="1" dirty="0">
                <a:solidFill>
                  <a:srgbClr val="0070C0"/>
                </a:solidFill>
              </a:rPr>
              <a:t>Potenzial für erneuerbare Energien ermitteln</a:t>
            </a:r>
          </a:p>
          <a:p>
            <a:pPr>
              <a:lnSpc>
                <a:spcPts val="2400"/>
              </a:lnSpc>
              <a:spcBef>
                <a:spcPts val="0"/>
              </a:spcBef>
            </a:pPr>
            <a:r>
              <a:rPr lang="de-DE" sz="2600" b="1" dirty="0">
                <a:solidFill>
                  <a:srgbClr val="0070C0"/>
                </a:solidFill>
              </a:rPr>
              <a:t>Energiewende im Kreis einleiten</a:t>
            </a:r>
          </a:p>
          <a:p>
            <a:pPr>
              <a:lnSpc>
                <a:spcPts val="1800"/>
              </a:lnSpc>
              <a:spcBef>
                <a:spcPts val="0"/>
              </a:spcBef>
            </a:pPr>
            <a:r>
              <a:rPr lang="de-DE" sz="2600" b="1" dirty="0">
                <a:solidFill>
                  <a:srgbClr val="0070C0"/>
                </a:solidFill>
              </a:rPr>
              <a:t>Klimabilanz verbessern </a:t>
            </a:r>
            <a:r>
              <a:rPr lang="hu-HU" sz="2600" b="1" dirty="0" smtClean="0">
                <a:solidFill>
                  <a:srgbClr val="FF0000"/>
                </a:solidFill>
              </a:rPr>
              <a:t>(lásd az előző oldalt)</a:t>
            </a:r>
            <a:endParaRPr lang="de-DE" sz="2600" b="1" dirty="0">
              <a:solidFill>
                <a:srgbClr val="0070C0"/>
              </a:solidFill>
            </a:endParaRPr>
          </a:p>
          <a:p>
            <a:pPr marL="18000" indent="0">
              <a:lnSpc>
                <a:spcPts val="1800"/>
              </a:lnSpc>
              <a:spcBef>
                <a:spcPts val="0"/>
              </a:spcBef>
              <a:buNone/>
            </a:pPr>
            <a:endParaRPr lang="de-DE" sz="2200" dirty="0"/>
          </a:p>
          <a:p>
            <a:pPr>
              <a:lnSpc>
                <a:spcPct val="115000"/>
              </a:lnSpc>
              <a:spcAft>
                <a:spcPts val="1000"/>
              </a:spcAft>
            </a:pPr>
            <a:r>
              <a:rPr lang="hu-HU" sz="2600" b="1" dirty="0">
                <a:solidFill>
                  <a:srgbClr val="FF0000"/>
                </a:solidFill>
              </a:rPr>
              <a:t>Karsruhe </a:t>
            </a:r>
            <a:r>
              <a:rPr lang="hu-HU" sz="2600" b="1" dirty="0" smtClean="0">
                <a:solidFill>
                  <a:srgbClr val="FF0000"/>
                </a:solidFill>
              </a:rPr>
              <a:t>megye az </a:t>
            </a:r>
            <a:r>
              <a:rPr lang="hu-HU" sz="2600" b="1" dirty="0">
                <a:solidFill>
                  <a:srgbClr val="FF0000"/>
                </a:solidFill>
              </a:rPr>
              <a:t>energiaszükségletét </a:t>
            </a:r>
            <a:r>
              <a:rPr lang="de-DE" sz="2600" b="1" dirty="0">
                <a:solidFill>
                  <a:srgbClr val="FF0000"/>
                </a:solidFill>
                <a:ea typeface="Calibri"/>
                <a:cs typeface="Times New Roman"/>
              </a:rPr>
              <a:t>CO</a:t>
            </a:r>
            <a:r>
              <a:rPr lang="de-DE" sz="2600" b="1" baseline="-25000" dirty="0">
                <a:solidFill>
                  <a:srgbClr val="FF0000"/>
                </a:solidFill>
                <a:ea typeface="Calibri"/>
                <a:cs typeface="Times New Roman"/>
              </a:rPr>
              <a:t>2</a:t>
            </a:r>
            <a:r>
              <a:rPr lang="de-DE" sz="2600" b="1" dirty="0">
                <a:latin typeface="Calibri"/>
                <a:ea typeface="Calibri"/>
                <a:cs typeface="Times New Roman"/>
              </a:rPr>
              <a:t> </a:t>
            </a:r>
            <a:r>
              <a:rPr lang="hu-HU" sz="2600" b="1" dirty="0" smtClean="0">
                <a:solidFill>
                  <a:srgbClr val="FF0000"/>
                </a:solidFill>
              </a:rPr>
              <a:t>-kibocsátás nélkül fedezze!</a:t>
            </a:r>
            <a:endParaRPr lang="de-DE" sz="2600" b="1" dirty="0" smtClean="0">
              <a:solidFill>
                <a:srgbClr val="FF0000"/>
              </a:solidFill>
            </a:endParaRPr>
          </a:p>
          <a:p>
            <a:pPr>
              <a:lnSpc>
                <a:spcPts val="2400"/>
              </a:lnSpc>
              <a:spcBef>
                <a:spcPts val="0"/>
              </a:spcBef>
            </a:pPr>
            <a:r>
              <a:rPr lang="de-DE" sz="2600" b="1" dirty="0" smtClean="0"/>
              <a:t>Der Kreis Karlsruhe deckt seinen Energiebedarf </a:t>
            </a:r>
            <a:br>
              <a:rPr lang="de-DE" sz="2600" b="1" dirty="0" smtClean="0"/>
            </a:br>
            <a:r>
              <a:rPr lang="de-DE" sz="2600" b="1" dirty="0" smtClean="0">
                <a:cs typeface="DIN-Medium"/>
              </a:rPr>
              <a:t>komplett ohne </a:t>
            </a:r>
            <a:r>
              <a:rPr lang="de-DE" sz="2600" b="1" dirty="0" smtClean="0"/>
              <a:t>CO</a:t>
            </a:r>
            <a:r>
              <a:rPr lang="de-DE" sz="2600" b="1" baseline="-25000" dirty="0" smtClean="0"/>
              <a:t>2</a:t>
            </a:r>
            <a:r>
              <a:rPr lang="de-DE" sz="2600" b="1" dirty="0" smtClean="0"/>
              <a:t>-Emission</a:t>
            </a:r>
          </a:p>
          <a:p>
            <a:pPr marL="18000" indent="0">
              <a:spcBef>
                <a:spcPts val="0"/>
              </a:spcBef>
              <a:buNone/>
            </a:pPr>
            <a:r>
              <a:rPr lang="hu-HU" sz="2600" b="1" dirty="0" smtClean="0">
                <a:solidFill>
                  <a:srgbClr val="FF0000"/>
                </a:solidFill>
              </a:rPr>
              <a:t>Már </a:t>
            </a:r>
            <a:r>
              <a:rPr lang="hu-HU" sz="2600" b="1" dirty="0">
                <a:solidFill>
                  <a:srgbClr val="FF0000"/>
                </a:solidFill>
              </a:rPr>
              <a:t>a mai </a:t>
            </a:r>
            <a:r>
              <a:rPr lang="hu-HU" sz="2600" b="1" dirty="0" smtClean="0">
                <a:solidFill>
                  <a:srgbClr val="FF0000"/>
                </a:solidFill>
              </a:rPr>
              <a:t>technológiával is lehetséges </a:t>
            </a:r>
            <a:r>
              <a:rPr lang="de-DE" sz="2500" b="1" dirty="0">
                <a:solidFill>
                  <a:srgbClr val="FF0000"/>
                </a:solidFill>
                <a:ea typeface="Calibri"/>
                <a:cs typeface="Times New Roman"/>
              </a:rPr>
              <a:t>CO</a:t>
            </a:r>
            <a:r>
              <a:rPr lang="de-DE" sz="2500" b="1" baseline="-25000" dirty="0">
                <a:solidFill>
                  <a:srgbClr val="FF0000"/>
                </a:solidFill>
                <a:ea typeface="Calibri"/>
                <a:cs typeface="Times New Roman"/>
              </a:rPr>
              <a:t>2 </a:t>
            </a:r>
            <a:r>
              <a:rPr lang="hu-HU" sz="2600" b="1" dirty="0" smtClean="0">
                <a:solidFill>
                  <a:srgbClr val="FF0000"/>
                </a:solidFill>
              </a:rPr>
              <a:t>-kibocsátás nélkül bitosítani az</a:t>
            </a:r>
          </a:p>
          <a:p>
            <a:pPr marL="18000" indent="0">
              <a:spcBef>
                <a:spcPts val="0"/>
              </a:spcBef>
              <a:buNone/>
            </a:pPr>
            <a:r>
              <a:rPr lang="hu-HU" sz="2600" b="1" dirty="0" smtClean="0">
                <a:solidFill>
                  <a:srgbClr val="FF0000"/>
                </a:solidFill>
              </a:rPr>
              <a:t>az energiasszükségletet </a:t>
            </a:r>
            <a:endParaRPr lang="de-DE" sz="2600" b="1" dirty="0" smtClean="0">
              <a:solidFill>
                <a:srgbClr val="FF0000"/>
              </a:solidFill>
            </a:endParaRPr>
          </a:p>
          <a:p>
            <a:pPr marL="18000" indent="0">
              <a:lnSpc>
                <a:spcPts val="2400"/>
              </a:lnSpc>
              <a:spcBef>
                <a:spcPts val="0"/>
              </a:spcBef>
              <a:buNone/>
            </a:pPr>
            <a:r>
              <a:rPr lang="de-DE" sz="2600" b="1" dirty="0" smtClean="0"/>
              <a:t>Untersuchungen zeigen: Schon mit den heutigen Möglichkeiten und Technologien ist eine Energieversorgung ganz ohne CO</a:t>
            </a:r>
            <a:r>
              <a:rPr lang="de-DE" sz="2600" b="1" baseline="-25000" dirty="0" smtClean="0"/>
              <a:t>2</a:t>
            </a:r>
            <a:r>
              <a:rPr lang="de-DE" sz="2600" b="1" dirty="0" smtClean="0"/>
              <a:t>-Emission machbar.</a:t>
            </a:r>
            <a:r>
              <a:rPr lang="de-DE" sz="2200" b="1" dirty="0" smtClean="0"/>
              <a:t> </a:t>
            </a:r>
          </a:p>
          <a:p>
            <a:pPr>
              <a:lnSpc>
                <a:spcPts val="2400"/>
              </a:lnSpc>
              <a:spcBef>
                <a:spcPts val="0"/>
              </a:spcBef>
            </a:pPr>
            <a:endParaRPr lang="de-DE" dirty="0"/>
          </a:p>
        </p:txBody>
      </p:sp>
    </p:spTree>
    <p:extLst>
      <p:ext uri="{BB962C8B-B14F-4D97-AF65-F5344CB8AC3E}">
        <p14:creationId xmlns:p14="http://schemas.microsoft.com/office/powerpoint/2010/main" val="997386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2082</Words>
  <Application>Microsoft Office PowerPoint</Application>
  <PresentationFormat>Bildschirmpräsentation (4:3)</PresentationFormat>
  <Paragraphs>595</Paragraphs>
  <Slides>30</Slides>
  <Notes>18</Notes>
  <HiddenSlides>0</HiddenSlides>
  <MMClips>0</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Office-Design</vt:lpstr>
      <vt:lpstr>PowerPoint-Präsentation</vt:lpstr>
      <vt:lpstr>Energiewende Deutschland A német energiafordulat </vt:lpstr>
      <vt:lpstr>A német energia fordulat</vt:lpstr>
      <vt:lpstr>Energiewende Deutschland A német energiafordulat</vt:lpstr>
      <vt:lpstr>Energiewende Deutschland A német energiafordulat</vt:lpstr>
      <vt:lpstr>Energiewende Baden-Württemberg A Baden-Württemberg-i energiafordulat</vt:lpstr>
      <vt:lpstr>Energiewende Baden-Württemberg A Baden-Württemberg-i energiafordulat</vt:lpstr>
      <vt:lpstr>WAS ist zeozweifrei? Mit jelent a CO2-mentesség?</vt:lpstr>
      <vt:lpstr>WAS ist zeozweifrei? MIT jelent a CO2-mentesség? </vt:lpstr>
      <vt:lpstr>WIE geht zeozweifrei? HOGYAN valósulhat meg a CO2-mentesség? </vt:lpstr>
      <vt:lpstr>WIE geht zeozweifrei? HOGYAN valósulhat meg a CO2-mentesség? </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 CO2-mentesség?</vt:lpstr>
      <vt:lpstr>WIE geht zeozweifrei? Hogyan valósulhat meg aCO2-mentesség?</vt:lpstr>
      <vt:lpstr>WIE geht zeozweifrei? Hogyan valósulhat meg a aCO2-mentesség?</vt:lpstr>
      <vt:lpstr>WIE geht zeozweifrei? Hogyan valósulhat aCO2-mentesség?</vt:lpstr>
      <vt:lpstr>WER macht was? KI mit csinál?</vt:lpstr>
      <vt:lpstr>WER macht was? KI mit csinál?</vt:lpstr>
      <vt:lpstr>WER macht was? KI mit csinál?  </vt:lpstr>
      <vt:lpstr>WER macht was? KI mit csinál?</vt:lpstr>
      <vt:lpstr>Umsetzung Klimaschutzkonzept A klímavédelem koncepciójának megvalósítása</vt:lpstr>
      <vt:lpstr>PowerPoint-Präsentation</vt:lpstr>
    </vt:vector>
  </TitlesOfParts>
  <Company>2und3d-design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Holland-Cunz</dc:creator>
  <cp:lastModifiedBy>Levente</cp:lastModifiedBy>
  <cp:revision>465</cp:revision>
  <dcterms:created xsi:type="dcterms:W3CDTF">2012-10-07T11:01:58Z</dcterms:created>
  <dcterms:modified xsi:type="dcterms:W3CDTF">2013-11-04T15:02:28Z</dcterms:modified>
</cp:coreProperties>
</file>